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6" r:id="rId20"/>
    <p:sldId id="274"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118" autoAdjust="0"/>
  </p:normalViewPr>
  <p:slideViewPr>
    <p:cSldViewPr>
      <p:cViewPr>
        <p:scale>
          <a:sx n="80" d="100"/>
          <a:sy n="80" d="100"/>
        </p:scale>
        <p:origin x="-1812" y="-4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FBAC67-52CC-4879-9923-C5BF7ED2108B}" type="datetimeFigureOut">
              <a:rPr lang="en-US" smtClean="0"/>
              <a:t>3/8/2014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234A4C-AE15-4BD0-9842-4A4411C5C551}" type="slidenum">
              <a:rPr lang="en-US" smtClean="0"/>
              <a:t>‹#›</a:t>
            </a:fld>
            <a:endParaRPr lang="en-US"/>
          </a:p>
        </p:txBody>
      </p:sp>
    </p:spTree>
    <p:extLst>
      <p:ext uri="{BB962C8B-B14F-4D97-AF65-F5344CB8AC3E}">
        <p14:creationId xmlns:p14="http://schemas.microsoft.com/office/powerpoint/2010/main" val="4076834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Jered McClure</a:t>
            </a:r>
          </a:p>
          <a:p>
            <a:r>
              <a:rPr lang="en-AU" dirty="0" smtClean="0"/>
              <a:t>Walden University</a:t>
            </a:r>
            <a:endParaRPr lang="en-US" dirty="0"/>
          </a:p>
        </p:txBody>
      </p:sp>
      <p:sp>
        <p:nvSpPr>
          <p:cNvPr id="4" name="Slide Number Placeholder 3"/>
          <p:cNvSpPr>
            <a:spLocks noGrp="1"/>
          </p:cNvSpPr>
          <p:nvPr>
            <p:ph type="sldNum" sz="quarter" idx="10"/>
          </p:nvPr>
        </p:nvSpPr>
        <p:spPr/>
        <p:txBody>
          <a:bodyPr/>
          <a:lstStyle/>
          <a:p>
            <a:fld id="{AF234A4C-AE15-4BD0-9842-4A4411C5C551}" type="slidenum">
              <a:rPr lang="en-US" smtClean="0"/>
              <a:t>1</a:t>
            </a:fld>
            <a:endParaRPr lang="en-US"/>
          </a:p>
        </p:txBody>
      </p:sp>
    </p:spTree>
    <p:extLst>
      <p:ext uri="{BB962C8B-B14F-4D97-AF65-F5344CB8AC3E}">
        <p14:creationId xmlns:p14="http://schemas.microsoft.com/office/powerpoint/2010/main" val="1849346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 solution to these problems would have been to leverage the massive power of the United States government and develop the entire ERP system in-house. That is, perform a multi-year long analysis of the Air Force’s processes and requirements, then come up with a process model to be used to build a system model. From this system model the project could then kick off in earnest with the full knowledge that the system is being built for the Air Force by the Air Force.</a:t>
            </a:r>
          </a:p>
          <a:p>
            <a:endParaRPr lang="en-AU" dirty="0" smtClean="0"/>
          </a:p>
          <a:p>
            <a:r>
              <a:rPr lang="en-AU" dirty="0" smtClean="0"/>
              <a:t>Additionally,</a:t>
            </a:r>
            <a:r>
              <a:rPr lang="en-AU" baseline="0" dirty="0" smtClean="0"/>
              <a:t> the project should </a:t>
            </a:r>
            <a:r>
              <a:rPr lang="en-AU" dirty="0" smtClean="0"/>
              <a:t>have only included those members of the military which were sure to remain in the Air Force the full length of the project,</a:t>
            </a:r>
            <a:r>
              <a:rPr lang="en-AU" baseline="0" dirty="0" smtClean="0"/>
              <a:t> or</a:t>
            </a:r>
            <a:r>
              <a:rPr lang="en-AU" dirty="0" smtClean="0"/>
              <a:t> offer bonus monetary reward for extended contracts to stay in the Force and on the project. The Air Force could have also contracted the project out to a full time project staff. Any of these options would have enabled the project team to catch the fact the project affected the whole Air Force, rather than just IT.</a:t>
            </a:r>
            <a:endParaRPr lang="en-US" dirty="0"/>
          </a:p>
        </p:txBody>
      </p:sp>
      <p:sp>
        <p:nvSpPr>
          <p:cNvPr id="4" name="Slide Number Placeholder 3"/>
          <p:cNvSpPr>
            <a:spLocks noGrp="1"/>
          </p:cNvSpPr>
          <p:nvPr>
            <p:ph type="sldNum" sz="quarter" idx="10"/>
          </p:nvPr>
        </p:nvSpPr>
        <p:spPr/>
        <p:txBody>
          <a:bodyPr/>
          <a:lstStyle/>
          <a:p>
            <a:fld id="{AF234A4C-AE15-4BD0-9842-4A4411C5C551}" type="slidenum">
              <a:rPr lang="en-US" smtClean="0"/>
              <a:t>10</a:t>
            </a:fld>
            <a:endParaRPr lang="en-US"/>
          </a:p>
        </p:txBody>
      </p:sp>
    </p:spTree>
    <p:extLst>
      <p:ext uri="{BB962C8B-B14F-4D97-AF65-F5344CB8AC3E}">
        <p14:creationId xmlns:p14="http://schemas.microsoft.com/office/powerpoint/2010/main" val="3075282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2011, MyState Limited acquired Rock Building society and subsequently decided that the </a:t>
            </a:r>
            <a:r>
              <a:rPr lang="en-AU" dirty="0" err="1" smtClean="0"/>
              <a:t>BaNCS</a:t>
            </a:r>
            <a:r>
              <a:rPr lang="en-AU" dirty="0" smtClean="0"/>
              <a:t> systems it operated its financial services under were far superior to the legacy ICBS system which had been in use in the MyState group for over a decade (TAS Managed Services, 2013). As such, a project was initiated to upgrade the core systems to meet current industry standards. A project team was established under the name “Project Embrace” with the overarching goal of providing a quality system to the MyState group. This project was successfully brought online in November of 2013 with little fanfare. Given that this was a financial services system, this was exactly what was required.</a:t>
            </a:r>
            <a:endParaRPr lang="en-US" dirty="0"/>
          </a:p>
        </p:txBody>
      </p:sp>
      <p:sp>
        <p:nvSpPr>
          <p:cNvPr id="4" name="Slide Number Placeholder 3"/>
          <p:cNvSpPr>
            <a:spLocks noGrp="1"/>
          </p:cNvSpPr>
          <p:nvPr>
            <p:ph type="sldNum" sz="quarter" idx="10"/>
          </p:nvPr>
        </p:nvSpPr>
        <p:spPr/>
        <p:txBody>
          <a:bodyPr/>
          <a:lstStyle/>
          <a:p>
            <a:fld id="{AF234A4C-AE15-4BD0-9842-4A4411C5C551}" type="slidenum">
              <a:rPr lang="en-US" smtClean="0"/>
              <a:t>11</a:t>
            </a:fld>
            <a:endParaRPr lang="en-US"/>
          </a:p>
        </p:txBody>
      </p:sp>
    </p:spTree>
    <p:extLst>
      <p:ext uri="{BB962C8B-B14F-4D97-AF65-F5344CB8AC3E}">
        <p14:creationId xmlns:p14="http://schemas.microsoft.com/office/powerpoint/2010/main" val="3858797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primary factor in the success of this upgrade is in how MyState went about the project. Organizationally, it was seen as a complete process change initiative. Since this affected all core systems, all business units had a hand in the project’s implementation. Moreover, all upper management was in full support of the system overhaul and removed any and all blockers which would have caused the project to </a:t>
            </a:r>
            <a:r>
              <a:rPr lang="en-AU" dirty="0" err="1" smtClean="0"/>
              <a:t>hault</a:t>
            </a:r>
            <a:r>
              <a:rPr lang="en-AU" dirty="0" smtClean="0"/>
              <a:t> in its tracks. </a:t>
            </a:r>
            <a:endParaRPr lang="en-US" dirty="0"/>
          </a:p>
        </p:txBody>
      </p:sp>
      <p:sp>
        <p:nvSpPr>
          <p:cNvPr id="4" name="Slide Number Placeholder 3"/>
          <p:cNvSpPr>
            <a:spLocks noGrp="1"/>
          </p:cNvSpPr>
          <p:nvPr>
            <p:ph type="sldNum" sz="quarter" idx="10"/>
          </p:nvPr>
        </p:nvSpPr>
        <p:spPr/>
        <p:txBody>
          <a:bodyPr/>
          <a:lstStyle/>
          <a:p>
            <a:fld id="{AF234A4C-AE15-4BD0-9842-4A4411C5C551}" type="slidenum">
              <a:rPr lang="en-US" smtClean="0"/>
              <a:t>12</a:t>
            </a:fld>
            <a:endParaRPr lang="en-US"/>
          </a:p>
        </p:txBody>
      </p:sp>
    </p:spTree>
    <p:extLst>
      <p:ext uri="{BB962C8B-B14F-4D97-AF65-F5344CB8AC3E}">
        <p14:creationId xmlns:p14="http://schemas.microsoft.com/office/powerpoint/2010/main" val="3509165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MyState also looked at this upgrade as a side movement in terms of ROI (TAS Managed Services, 2013). Yes, the </a:t>
            </a:r>
            <a:r>
              <a:rPr lang="en-AU" dirty="0" err="1" smtClean="0"/>
              <a:t>BaNCS</a:t>
            </a:r>
            <a:r>
              <a:rPr lang="en-AU" dirty="0" smtClean="0"/>
              <a:t> system is an upgrade over the previous banking solution. Nevertheless, its primary purpose is to provide a platform on which the business can grow into the future. As such, the core systems upgrade has much less emotion riding on it in terms of providing immediate capital return. Rather it is a way for MyState to move to a level playing field with other deposit taking institutions within the market.</a:t>
            </a:r>
            <a:endParaRPr lang="en-US" dirty="0"/>
          </a:p>
        </p:txBody>
      </p:sp>
      <p:sp>
        <p:nvSpPr>
          <p:cNvPr id="4" name="Slide Number Placeholder 3"/>
          <p:cNvSpPr>
            <a:spLocks noGrp="1"/>
          </p:cNvSpPr>
          <p:nvPr>
            <p:ph type="sldNum" sz="quarter" idx="10"/>
          </p:nvPr>
        </p:nvSpPr>
        <p:spPr/>
        <p:txBody>
          <a:bodyPr/>
          <a:lstStyle/>
          <a:p>
            <a:fld id="{AF234A4C-AE15-4BD0-9842-4A4411C5C551}" type="slidenum">
              <a:rPr lang="en-US" smtClean="0"/>
              <a:t>13</a:t>
            </a:fld>
            <a:endParaRPr lang="en-US"/>
          </a:p>
        </p:txBody>
      </p:sp>
    </p:spTree>
    <p:extLst>
      <p:ext uri="{BB962C8B-B14F-4D97-AF65-F5344CB8AC3E}">
        <p14:creationId xmlns:p14="http://schemas.microsoft.com/office/powerpoint/2010/main" val="2839968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If the executives had not been supportive of the project goals there is likely no way the project could have succeeded. Their willingness to cooperate and push the project ahead avoided the catastrophe of a project being ignored out of spite. Moreover, leading by example meant the rest of the organization would have to accept the change, as well.</a:t>
            </a:r>
          </a:p>
          <a:p>
            <a:endParaRPr lang="en-AU" dirty="0" smtClean="0"/>
          </a:p>
          <a:p>
            <a:r>
              <a:rPr lang="en-AU" dirty="0" smtClean="0"/>
              <a:t>Removing emotional attachment allowed the project team and stakeholders to take a logical view of the upgrade. Rather than attaching cultural and passionate ideals, specific goals and roles were presented. This meant stakeholders and process owners could pinpoint where they fit into the new system, without feeling as though their jobs were at risk. Was this not the case, there would have likely been instances of internal sabotage to keep the status quo from changing in order to keep individual’s livelihoods intact.</a:t>
            </a:r>
            <a:endParaRPr lang="en-US" dirty="0"/>
          </a:p>
        </p:txBody>
      </p:sp>
      <p:sp>
        <p:nvSpPr>
          <p:cNvPr id="4" name="Slide Number Placeholder 3"/>
          <p:cNvSpPr>
            <a:spLocks noGrp="1"/>
          </p:cNvSpPr>
          <p:nvPr>
            <p:ph type="sldNum" sz="quarter" idx="10"/>
          </p:nvPr>
        </p:nvSpPr>
        <p:spPr/>
        <p:txBody>
          <a:bodyPr/>
          <a:lstStyle/>
          <a:p>
            <a:fld id="{AF234A4C-AE15-4BD0-9842-4A4411C5C551}" type="slidenum">
              <a:rPr lang="en-US" smtClean="0"/>
              <a:t>14</a:t>
            </a:fld>
            <a:endParaRPr lang="en-US"/>
          </a:p>
        </p:txBody>
      </p:sp>
    </p:spTree>
    <p:extLst>
      <p:ext uri="{BB962C8B-B14F-4D97-AF65-F5344CB8AC3E}">
        <p14:creationId xmlns:p14="http://schemas.microsoft.com/office/powerpoint/2010/main" val="2566276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2003, Google co-founder Larry Page got intrigued with the idea of capturing street level views at massive scale” (Weber, 2012). After going public in 2004 and reporting a net profit of $52 million, Google decided that it should move into the online Map sector. As such, on October 20th 2004, Google purchased Keyhole, “a company specializing in Web-based software that allows people to view satellite images from around the globe” (Hines, 2004). This strategy led to the development of one of the most successful projects known, Google maps (Google, 2014). </a:t>
            </a:r>
            <a:endParaRPr lang="en-US" dirty="0"/>
          </a:p>
        </p:txBody>
      </p:sp>
      <p:sp>
        <p:nvSpPr>
          <p:cNvPr id="4" name="Slide Number Placeholder 3"/>
          <p:cNvSpPr>
            <a:spLocks noGrp="1"/>
          </p:cNvSpPr>
          <p:nvPr>
            <p:ph type="sldNum" sz="quarter" idx="10"/>
          </p:nvPr>
        </p:nvSpPr>
        <p:spPr/>
        <p:txBody>
          <a:bodyPr/>
          <a:lstStyle/>
          <a:p>
            <a:fld id="{AF234A4C-AE15-4BD0-9842-4A4411C5C551}" type="slidenum">
              <a:rPr lang="en-US" smtClean="0"/>
              <a:t>15</a:t>
            </a:fld>
            <a:endParaRPr lang="en-US"/>
          </a:p>
        </p:txBody>
      </p:sp>
    </p:spTree>
    <p:extLst>
      <p:ext uri="{BB962C8B-B14F-4D97-AF65-F5344CB8AC3E}">
        <p14:creationId xmlns:p14="http://schemas.microsoft.com/office/powerpoint/2010/main" val="1694255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primary success of Google maps lies in Google’s ability to harness the power of global information. “Google’s Strategy is to bring all our mental maps together and process them into accessible, useful forms” (Madrigal, 2012). The Maps project has seen Google utilize their internal and external resources in a fashion never before seen by an organization, to document and define how the real world exists in a virtual environment. In this regard, Google is not afraid to leverage the knowledge and skillsets of all their employees.</a:t>
            </a:r>
            <a:endParaRPr lang="en-US" dirty="0"/>
          </a:p>
        </p:txBody>
      </p:sp>
      <p:sp>
        <p:nvSpPr>
          <p:cNvPr id="4" name="Slide Number Placeholder 3"/>
          <p:cNvSpPr>
            <a:spLocks noGrp="1"/>
          </p:cNvSpPr>
          <p:nvPr>
            <p:ph type="sldNum" sz="quarter" idx="10"/>
          </p:nvPr>
        </p:nvSpPr>
        <p:spPr/>
        <p:txBody>
          <a:bodyPr/>
          <a:lstStyle/>
          <a:p>
            <a:fld id="{AF234A4C-AE15-4BD0-9842-4A4411C5C551}" type="slidenum">
              <a:rPr lang="en-US" smtClean="0"/>
              <a:t>16</a:t>
            </a:fld>
            <a:endParaRPr lang="en-US"/>
          </a:p>
        </p:txBody>
      </p:sp>
    </p:spTree>
    <p:extLst>
      <p:ext uri="{BB962C8B-B14F-4D97-AF65-F5344CB8AC3E}">
        <p14:creationId xmlns:p14="http://schemas.microsoft.com/office/powerpoint/2010/main" val="64107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Maps and Street View success also comes from the way in which it has been rolled out. A gradual increase in service capability over a prolonged time span has allowed the global user-base to adapt and accept the tool more readily. Their user base does not feel daunted when using Google Maps and Streetview, they feel empowered. As such, this incremental growth has lead greatly to the project’s success.</a:t>
            </a:r>
            <a:endParaRPr lang="en-US" dirty="0"/>
          </a:p>
        </p:txBody>
      </p:sp>
      <p:sp>
        <p:nvSpPr>
          <p:cNvPr id="4" name="Slide Number Placeholder 3"/>
          <p:cNvSpPr>
            <a:spLocks noGrp="1"/>
          </p:cNvSpPr>
          <p:nvPr>
            <p:ph type="sldNum" sz="quarter" idx="10"/>
          </p:nvPr>
        </p:nvSpPr>
        <p:spPr/>
        <p:txBody>
          <a:bodyPr/>
          <a:lstStyle/>
          <a:p>
            <a:fld id="{AF234A4C-AE15-4BD0-9842-4A4411C5C551}" type="slidenum">
              <a:rPr lang="en-US" smtClean="0"/>
              <a:t>17</a:t>
            </a:fld>
            <a:endParaRPr lang="en-US"/>
          </a:p>
        </p:txBody>
      </p:sp>
    </p:spTree>
    <p:extLst>
      <p:ext uri="{BB962C8B-B14F-4D97-AF65-F5344CB8AC3E}">
        <p14:creationId xmlns:p14="http://schemas.microsoft.com/office/powerpoint/2010/main" val="1398610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ability to understand and leverage the capabilities of their staff has ensured Google’s success in the Maps and Street View project.  Specifically, Google has avoided the issue of underestimating the capabilities of what their people can do, and as such, have been able to corner the market.  Google’s employees understand that their hard work has a direct impact on how successful the project has become. Without this sentiment, the project would have likely failed due to lax attitudes and unthinking work habits.</a:t>
            </a:r>
          </a:p>
          <a:p>
            <a:endParaRPr lang="en-AU" dirty="0" smtClean="0"/>
          </a:p>
          <a:p>
            <a:r>
              <a:rPr lang="en-AU" dirty="0" smtClean="0"/>
              <a:t>The incredible reach of the Street View project has had many profound privacy concerns around the world, most notably the issue with illegal wiretapping (</a:t>
            </a:r>
            <a:r>
              <a:rPr lang="en-AU" dirty="0" err="1" smtClean="0"/>
              <a:t>Stempel</a:t>
            </a:r>
            <a:r>
              <a:rPr lang="en-AU" dirty="0" smtClean="0"/>
              <a:t>, 2013). The reach of street view is ubiquitous and nearing pervasiveness. However, the speed in which it has managed to infiltrate the lives of its users means that they have come to accept it. Were the entire service in its current measure to have gone live in 2004, likely the global population would have had a knee jerk reaction and rejected it outright.</a:t>
            </a:r>
            <a:endParaRPr lang="en-US" dirty="0"/>
          </a:p>
        </p:txBody>
      </p:sp>
      <p:sp>
        <p:nvSpPr>
          <p:cNvPr id="4" name="Slide Number Placeholder 3"/>
          <p:cNvSpPr>
            <a:spLocks noGrp="1"/>
          </p:cNvSpPr>
          <p:nvPr>
            <p:ph type="sldNum" sz="quarter" idx="10"/>
          </p:nvPr>
        </p:nvSpPr>
        <p:spPr/>
        <p:txBody>
          <a:bodyPr/>
          <a:lstStyle/>
          <a:p>
            <a:fld id="{AF234A4C-AE15-4BD0-9842-4A4411C5C551}" type="slidenum">
              <a:rPr lang="en-US" smtClean="0"/>
              <a:t>18</a:t>
            </a:fld>
            <a:endParaRPr lang="en-US"/>
          </a:p>
        </p:txBody>
      </p:sp>
    </p:spTree>
    <p:extLst>
      <p:ext uri="{BB962C8B-B14F-4D97-AF65-F5344CB8AC3E}">
        <p14:creationId xmlns:p14="http://schemas.microsoft.com/office/powerpoint/2010/main" val="2287944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ability to understand and leverage the capabilities of their staff has ensured Google’s success in the Maps and Street View project.  Specifically, Google has avoided the issue of underestimating the capabilities of what their people can do, and as such, have been able to corner the market.  Google’s employees understand that their hard work has a direct impact on how successful the project has become. Without this sentiment, the project would have likely failed due to lax attitudes and unthinking work habits.</a:t>
            </a:r>
          </a:p>
          <a:p>
            <a:endParaRPr lang="en-AU" dirty="0" smtClean="0"/>
          </a:p>
          <a:p>
            <a:r>
              <a:rPr lang="en-AU" dirty="0" smtClean="0"/>
              <a:t>The incredible reach of the Street View project has had many profound privacy concerns around the world, most notably the issue with illegal wiretapping (</a:t>
            </a:r>
            <a:r>
              <a:rPr lang="en-AU" dirty="0" err="1" smtClean="0"/>
              <a:t>Stempel</a:t>
            </a:r>
            <a:r>
              <a:rPr lang="en-AU" dirty="0" smtClean="0"/>
              <a:t>, 2013). The reach of street view is ubiquitous and nearing pervasiveness. However, the speed in which it has managed to infiltrate the lives of its users means that they have come to accept it. Were the entire service in its current measure to have gone live in 2004, likely the global population would have had a knee jerk reaction and rejected it outright.</a:t>
            </a:r>
            <a:endParaRPr lang="en-US" dirty="0"/>
          </a:p>
        </p:txBody>
      </p:sp>
      <p:sp>
        <p:nvSpPr>
          <p:cNvPr id="4" name="Slide Number Placeholder 3"/>
          <p:cNvSpPr>
            <a:spLocks noGrp="1"/>
          </p:cNvSpPr>
          <p:nvPr>
            <p:ph type="sldNum" sz="quarter" idx="10"/>
          </p:nvPr>
        </p:nvSpPr>
        <p:spPr/>
        <p:txBody>
          <a:bodyPr/>
          <a:lstStyle/>
          <a:p>
            <a:fld id="{AF234A4C-AE15-4BD0-9842-4A4411C5C551}" type="slidenum">
              <a:rPr lang="en-US" smtClean="0"/>
              <a:t>19</a:t>
            </a:fld>
            <a:endParaRPr lang="en-US"/>
          </a:p>
        </p:txBody>
      </p:sp>
    </p:spTree>
    <p:extLst>
      <p:ext uri="{BB962C8B-B14F-4D97-AF65-F5344CB8AC3E}">
        <p14:creationId xmlns:p14="http://schemas.microsoft.com/office/powerpoint/2010/main" val="2287944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project’s success or failure hinges on many differentiating factors, all of which must be considered during planning and analysis. If anything is pushed aside or glossed over, it is likely to create a domino effect having far reaching consequences for the entire project down the track. Specifically is the ability of the project managers to understand the organization running the project, understanding the market in which the project is being introduced; as well as,  understanding the customer base, user base, and stakeholders. The key here is understanding, without this ability to comprehend a project’s overarching affects, it is destined for failure. </a:t>
            </a:r>
          </a:p>
          <a:p>
            <a:endParaRPr lang="en-US" dirty="0"/>
          </a:p>
        </p:txBody>
      </p:sp>
      <p:sp>
        <p:nvSpPr>
          <p:cNvPr id="4" name="Slide Number Placeholder 3"/>
          <p:cNvSpPr>
            <a:spLocks noGrp="1"/>
          </p:cNvSpPr>
          <p:nvPr>
            <p:ph type="sldNum" sz="quarter" idx="10"/>
          </p:nvPr>
        </p:nvSpPr>
        <p:spPr/>
        <p:txBody>
          <a:bodyPr/>
          <a:lstStyle/>
          <a:p>
            <a:fld id="{AF234A4C-AE15-4BD0-9842-4A4411C5C551}" type="slidenum">
              <a:rPr lang="en-US" smtClean="0"/>
              <a:t>2</a:t>
            </a:fld>
            <a:endParaRPr lang="en-US"/>
          </a:p>
        </p:txBody>
      </p:sp>
    </p:spTree>
    <p:extLst>
      <p:ext uri="{BB962C8B-B14F-4D97-AF65-F5344CB8AC3E}">
        <p14:creationId xmlns:p14="http://schemas.microsoft.com/office/powerpoint/2010/main" val="1382546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Queensland Health and the United States Air Force were unable to understand their own organizations. They either had too much emotional stake in their project’s outcome, or not enough. More than this was their inability to comprehend how the project’s outcome would affect the people who most relied on the project, the end users, and their customers. Both organizations being governmental bodies, further compounds this</a:t>
            </a:r>
            <a:r>
              <a:rPr lang="en-AU" baseline="0" dirty="0" smtClean="0"/>
              <a:t> </a:t>
            </a:r>
            <a:r>
              <a:rPr lang="en-AU" dirty="0" smtClean="0"/>
              <a:t>fact, as the funds they wasted were not their own, but public in origin.</a:t>
            </a:r>
          </a:p>
          <a:p>
            <a:endParaRPr lang="en-AU" dirty="0" smtClean="0"/>
          </a:p>
          <a:p>
            <a:r>
              <a:rPr lang="en-AU" dirty="0" smtClean="0"/>
              <a:t>The flipside to this is how MyState and Google both comprehended and understood their customer and user base quite effectively. MyState and Google knew how stakeholders would react and in effect, responded to these reactions before the stakeholders, customers, and users were ever presented with the project’s goal. Both organizations displayed a level of understanding not present in the two governmental agencies.</a:t>
            </a:r>
            <a:endParaRPr lang="en-US" dirty="0"/>
          </a:p>
        </p:txBody>
      </p:sp>
      <p:sp>
        <p:nvSpPr>
          <p:cNvPr id="4" name="Slide Number Placeholder 3"/>
          <p:cNvSpPr>
            <a:spLocks noGrp="1"/>
          </p:cNvSpPr>
          <p:nvPr>
            <p:ph type="sldNum" sz="quarter" idx="10"/>
          </p:nvPr>
        </p:nvSpPr>
        <p:spPr/>
        <p:txBody>
          <a:bodyPr/>
          <a:lstStyle/>
          <a:p>
            <a:fld id="{AF234A4C-AE15-4BD0-9842-4A4411C5C551}" type="slidenum">
              <a:rPr lang="en-US" smtClean="0"/>
              <a:t>20</a:t>
            </a:fld>
            <a:endParaRPr lang="en-US"/>
          </a:p>
        </p:txBody>
      </p:sp>
    </p:spTree>
    <p:extLst>
      <p:ext uri="{BB962C8B-B14F-4D97-AF65-F5344CB8AC3E}">
        <p14:creationId xmlns:p14="http://schemas.microsoft.com/office/powerpoint/2010/main" val="2345665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457200">
              <a:lnSpc>
                <a:spcPct val="115000"/>
              </a:lnSpc>
              <a:spcBef>
                <a:spcPts val="0"/>
              </a:spcBef>
              <a:spcAft>
                <a:spcPts val="1000"/>
              </a:spcAft>
            </a:pPr>
            <a:r>
              <a:rPr lang="en-AU" sz="1200" dirty="0" err="1" smtClean="0">
                <a:effectLst/>
                <a:latin typeface="+mn-lt"/>
                <a:ea typeface="Calibri"/>
                <a:cs typeface="Times New Roman"/>
              </a:rPr>
              <a:t>Calleam</a:t>
            </a:r>
            <a:r>
              <a:rPr lang="en-AU" sz="1200" dirty="0" smtClean="0">
                <a:effectLst/>
                <a:latin typeface="+mn-lt"/>
                <a:ea typeface="Calibri"/>
                <a:cs typeface="Times New Roman"/>
              </a:rPr>
              <a:t> Consulting Ltd. (2013, February 11). </a:t>
            </a:r>
            <a:r>
              <a:rPr lang="en-AU" sz="1200" i="1" dirty="0" smtClean="0">
                <a:effectLst/>
                <a:latin typeface="+mn-lt"/>
                <a:ea typeface="Calibri"/>
                <a:cs typeface="Times New Roman"/>
              </a:rPr>
              <a:t>US Department of </a:t>
            </a:r>
            <a:r>
              <a:rPr lang="en-AU" sz="1200" i="1" dirty="0" err="1" smtClean="0">
                <a:effectLst/>
                <a:latin typeface="+mn-lt"/>
                <a:ea typeface="Calibri"/>
                <a:cs typeface="Times New Roman"/>
              </a:rPr>
              <a:t>Defense</a:t>
            </a:r>
            <a:r>
              <a:rPr lang="en-AU" sz="1200" i="1" dirty="0" smtClean="0">
                <a:effectLst/>
                <a:latin typeface="+mn-lt"/>
                <a:ea typeface="Calibri"/>
                <a:cs typeface="Times New Roman"/>
              </a:rPr>
              <a:t> – U.S. Air Force</a:t>
            </a:r>
            <a:r>
              <a:rPr lang="en-AU" sz="1200" dirty="0" smtClean="0">
                <a:effectLst/>
                <a:latin typeface="+mn-lt"/>
                <a:ea typeface="Calibri"/>
                <a:cs typeface="Times New Roman"/>
              </a:rPr>
              <a:t>. Retrieved March 5, 2014, from Why Projects Fail: http://calleam.com/WTPF/?p=4914</a:t>
            </a:r>
            <a:endParaRPr lang="en-US" sz="1200" dirty="0" smtClean="0">
              <a:effectLst/>
              <a:latin typeface="+mn-lt"/>
              <a:ea typeface="Calibri"/>
              <a:cs typeface="Times New Roman"/>
            </a:endParaRPr>
          </a:p>
          <a:p>
            <a:pPr marL="457200" marR="0" indent="-457200">
              <a:lnSpc>
                <a:spcPct val="115000"/>
              </a:lnSpc>
              <a:spcBef>
                <a:spcPts val="0"/>
              </a:spcBef>
              <a:spcAft>
                <a:spcPts val="1000"/>
              </a:spcAft>
            </a:pPr>
            <a:r>
              <a:rPr lang="en-AU" sz="1200" dirty="0" smtClean="0">
                <a:effectLst/>
                <a:latin typeface="+mn-lt"/>
                <a:ea typeface="Calibri"/>
                <a:cs typeface="Times New Roman"/>
              </a:rPr>
              <a:t>Coyne, A. (2013, December 19). </a:t>
            </a:r>
            <a:r>
              <a:rPr lang="en-AU" sz="1200" i="1" dirty="0" smtClean="0">
                <a:effectLst/>
                <a:latin typeface="+mn-lt"/>
                <a:ea typeface="Calibri"/>
                <a:cs typeface="Times New Roman"/>
              </a:rPr>
              <a:t>Tassie Bank Shifts to New Core Banking System</a:t>
            </a:r>
            <a:r>
              <a:rPr lang="en-AU" sz="1200" dirty="0" smtClean="0">
                <a:effectLst/>
                <a:latin typeface="+mn-lt"/>
                <a:ea typeface="Calibri"/>
                <a:cs typeface="Times New Roman"/>
              </a:rPr>
              <a:t>. Retrieved Marche 6, 2014, from IT News: For Australian Business: http://www.itnews.com.au/News/367983,tassie-bank-shifts-to-new-core-banking-system.aspx</a:t>
            </a:r>
            <a:endParaRPr lang="en-US" sz="1200" dirty="0" smtClean="0">
              <a:effectLst/>
              <a:latin typeface="+mn-lt"/>
              <a:ea typeface="Calibri"/>
              <a:cs typeface="Times New Roman"/>
            </a:endParaRPr>
          </a:p>
          <a:p>
            <a:pPr marL="457200" marR="0" indent="-457200">
              <a:lnSpc>
                <a:spcPct val="115000"/>
              </a:lnSpc>
              <a:spcBef>
                <a:spcPts val="0"/>
              </a:spcBef>
              <a:spcAft>
                <a:spcPts val="1000"/>
              </a:spcAft>
            </a:pPr>
            <a:r>
              <a:rPr lang="en-AU" sz="1200" dirty="0" smtClean="0">
                <a:effectLst/>
                <a:latin typeface="+mn-lt"/>
                <a:ea typeface="Calibri"/>
                <a:cs typeface="Times New Roman"/>
              </a:rPr>
              <a:t>Google. (2014). </a:t>
            </a:r>
            <a:r>
              <a:rPr lang="en-AU" sz="1200" i="1" dirty="0" smtClean="0">
                <a:effectLst/>
                <a:latin typeface="+mn-lt"/>
                <a:ea typeface="Calibri"/>
                <a:cs typeface="Times New Roman"/>
              </a:rPr>
              <a:t>Maps</a:t>
            </a:r>
            <a:r>
              <a:rPr lang="en-AU" sz="1200" dirty="0" smtClean="0">
                <a:effectLst/>
                <a:latin typeface="+mn-lt"/>
                <a:ea typeface="Calibri"/>
                <a:cs typeface="Times New Roman"/>
              </a:rPr>
              <a:t>. Retrieved March 6, 2014, from Google: http://maps.google.com</a:t>
            </a:r>
            <a:endParaRPr lang="en-US" sz="1200" dirty="0" smtClean="0">
              <a:effectLst/>
              <a:latin typeface="+mn-lt"/>
              <a:ea typeface="Calibri"/>
              <a:cs typeface="Times New Roman"/>
            </a:endParaRPr>
          </a:p>
          <a:p>
            <a:pPr marL="457200" marR="0" indent="-457200">
              <a:lnSpc>
                <a:spcPct val="115000"/>
              </a:lnSpc>
              <a:spcBef>
                <a:spcPts val="0"/>
              </a:spcBef>
              <a:spcAft>
                <a:spcPts val="1000"/>
              </a:spcAft>
            </a:pPr>
            <a:r>
              <a:rPr lang="en-AU" sz="1200" dirty="0" smtClean="0">
                <a:effectLst/>
                <a:latin typeface="+mn-lt"/>
                <a:ea typeface="Calibri"/>
                <a:cs typeface="Times New Roman"/>
              </a:rPr>
              <a:t>Hines, M. (2004, October 27). </a:t>
            </a:r>
            <a:r>
              <a:rPr lang="en-AU" sz="1200" i="1" dirty="0" smtClean="0">
                <a:effectLst/>
                <a:latin typeface="+mn-lt"/>
                <a:ea typeface="Calibri"/>
                <a:cs typeface="Times New Roman"/>
              </a:rPr>
              <a:t>Google Buys Satellite Image Firm Keyhole</a:t>
            </a:r>
            <a:r>
              <a:rPr lang="en-AU" sz="1200" dirty="0" smtClean="0">
                <a:effectLst/>
                <a:latin typeface="+mn-lt"/>
                <a:ea typeface="Calibri"/>
                <a:cs typeface="Times New Roman"/>
              </a:rPr>
              <a:t>. Retrieved March 6, 2014, from </a:t>
            </a:r>
            <a:r>
              <a:rPr lang="en-AU" sz="1200" dirty="0" err="1" smtClean="0">
                <a:effectLst/>
                <a:latin typeface="+mn-lt"/>
                <a:ea typeface="Calibri"/>
                <a:cs typeface="Times New Roman"/>
              </a:rPr>
              <a:t>C|Net</a:t>
            </a:r>
            <a:r>
              <a:rPr lang="en-AU" sz="1200" dirty="0" smtClean="0">
                <a:effectLst/>
                <a:latin typeface="+mn-lt"/>
                <a:ea typeface="Calibri"/>
                <a:cs typeface="Times New Roman"/>
              </a:rPr>
              <a:t>: http://news.cnet.com/Google-buys-satellite-image-firm-Keyhole/2100-1032_3-5428685.html</a:t>
            </a:r>
            <a:endParaRPr lang="en-US" sz="1200" dirty="0" smtClean="0">
              <a:effectLst/>
              <a:latin typeface="+mn-lt"/>
              <a:ea typeface="Calibri"/>
              <a:cs typeface="Times New Roman"/>
            </a:endParaRPr>
          </a:p>
          <a:p>
            <a:pPr marL="457200" marR="0" indent="-457200">
              <a:lnSpc>
                <a:spcPct val="115000"/>
              </a:lnSpc>
              <a:spcBef>
                <a:spcPts val="0"/>
              </a:spcBef>
              <a:spcAft>
                <a:spcPts val="1000"/>
              </a:spcAft>
            </a:pPr>
            <a:r>
              <a:rPr lang="en-AU" sz="1200" dirty="0" smtClean="0">
                <a:effectLst/>
                <a:latin typeface="+mn-lt"/>
                <a:ea typeface="Calibri"/>
                <a:cs typeface="Times New Roman"/>
              </a:rPr>
              <a:t>Madrigal, A. C. (2012, September 6). </a:t>
            </a:r>
            <a:r>
              <a:rPr lang="en-AU" sz="1200" i="1" dirty="0" smtClean="0">
                <a:effectLst/>
                <a:latin typeface="+mn-lt"/>
                <a:ea typeface="Calibri"/>
                <a:cs typeface="Times New Roman"/>
              </a:rPr>
              <a:t>How Google Builds Its Maps - and What it Means for the Future of Everything</a:t>
            </a:r>
            <a:r>
              <a:rPr lang="en-AU" sz="1200" dirty="0" smtClean="0">
                <a:effectLst/>
                <a:latin typeface="+mn-lt"/>
                <a:ea typeface="Calibri"/>
                <a:cs typeface="Times New Roman"/>
              </a:rPr>
              <a:t>. Retrieved March 6, 2014, from The Atlantic: http://www.theatlantic.com/technology/archive/2012/09/how-google-builds-its-maps-and-what-it-means-for-the-future-of-everything/261913/</a:t>
            </a:r>
            <a:endParaRPr lang="en-US" sz="1200" dirty="0" smtClean="0">
              <a:effectLst/>
              <a:latin typeface="+mn-lt"/>
              <a:ea typeface="Calibri"/>
              <a:cs typeface="Times New Roman"/>
            </a:endParaRPr>
          </a:p>
          <a:p>
            <a:pPr marL="457200" marR="0" indent="-457200">
              <a:lnSpc>
                <a:spcPct val="115000"/>
              </a:lnSpc>
              <a:spcBef>
                <a:spcPts val="0"/>
              </a:spcBef>
              <a:spcAft>
                <a:spcPts val="1000"/>
              </a:spcAft>
            </a:pPr>
            <a:r>
              <a:rPr lang="en-AU" sz="1200" dirty="0" smtClean="0">
                <a:effectLst/>
                <a:latin typeface="+mn-lt"/>
                <a:ea typeface="Calibri"/>
                <a:cs typeface="Times New Roman"/>
              </a:rPr>
              <a:t>QC, T. H. (2013, July 31). </a:t>
            </a:r>
            <a:r>
              <a:rPr lang="en-AU" sz="1200" i="1" dirty="0" smtClean="0">
                <a:effectLst/>
                <a:latin typeface="+mn-lt"/>
                <a:ea typeface="Calibri"/>
                <a:cs typeface="Times New Roman"/>
              </a:rPr>
              <a:t>Queensland Health Payroll System Commission of Inquiry</a:t>
            </a:r>
            <a:r>
              <a:rPr lang="en-AU" sz="1200" dirty="0" smtClean="0">
                <a:effectLst/>
                <a:latin typeface="+mn-lt"/>
                <a:ea typeface="Calibri"/>
                <a:cs typeface="Times New Roman"/>
              </a:rPr>
              <a:t>. Retrieved March 5, 2014, from Queensland Health Payroll System Commission of Inquiry: http://www.healthpayrollinquiry.qld.gov.au/__data/assets/pdf_file/0014/207203/Queensland-Health-Payroll-System-Commission-of-Inquiry-Report-31-July-2013.pdf</a:t>
            </a:r>
            <a:endParaRPr lang="en-US" sz="1200" dirty="0" smtClean="0">
              <a:effectLst/>
              <a:latin typeface="+mn-lt"/>
              <a:ea typeface="Calibri"/>
              <a:cs typeface="Times New Roman"/>
            </a:endParaRPr>
          </a:p>
          <a:p>
            <a:pPr marL="457200" marR="0" indent="-457200">
              <a:lnSpc>
                <a:spcPct val="115000"/>
              </a:lnSpc>
              <a:spcBef>
                <a:spcPts val="0"/>
              </a:spcBef>
              <a:spcAft>
                <a:spcPts val="1000"/>
              </a:spcAft>
            </a:pPr>
            <a:r>
              <a:rPr lang="en-AU" sz="1200" dirty="0" err="1" smtClean="0">
                <a:effectLst/>
                <a:latin typeface="+mn-lt"/>
                <a:ea typeface="Calibri"/>
                <a:cs typeface="Times New Roman"/>
              </a:rPr>
              <a:t>Stempel</a:t>
            </a:r>
            <a:r>
              <a:rPr lang="en-AU" sz="1200" dirty="0" smtClean="0">
                <a:effectLst/>
                <a:latin typeface="+mn-lt"/>
                <a:ea typeface="Calibri"/>
                <a:cs typeface="Times New Roman"/>
              </a:rPr>
              <a:t>, J. (2013, September 10). </a:t>
            </a:r>
            <a:r>
              <a:rPr lang="en-AU" sz="1200" i="1" dirty="0" smtClean="0">
                <a:effectLst/>
                <a:latin typeface="+mn-lt"/>
                <a:ea typeface="Calibri"/>
                <a:cs typeface="Times New Roman"/>
              </a:rPr>
              <a:t>Google loses appeal in Street View Privacy Case</a:t>
            </a:r>
            <a:r>
              <a:rPr lang="en-AU" sz="1200" dirty="0" smtClean="0">
                <a:effectLst/>
                <a:latin typeface="+mn-lt"/>
                <a:ea typeface="Calibri"/>
                <a:cs typeface="Times New Roman"/>
              </a:rPr>
              <a:t>. Retrieved March 6, 2014, from Reuters: http://www.reuters.com/article/2013/09/10/us-google-streetview-lawsuit-idUSBRE98913D20130910</a:t>
            </a:r>
            <a:endParaRPr lang="en-US" sz="1200" dirty="0" smtClean="0">
              <a:effectLst/>
              <a:latin typeface="+mn-lt"/>
              <a:ea typeface="Calibri"/>
              <a:cs typeface="Times New Roman"/>
            </a:endParaRPr>
          </a:p>
          <a:p>
            <a:pPr marL="457200" marR="0" indent="-457200">
              <a:lnSpc>
                <a:spcPct val="115000"/>
              </a:lnSpc>
              <a:spcBef>
                <a:spcPts val="0"/>
              </a:spcBef>
              <a:spcAft>
                <a:spcPts val="1000"/>
              </a:spcAft>
            </a:pPr>
            <a:r>
              <a:rPr lang="en-AU" sz="1200" dirty="0" smtClean="0">
                <a:effectLst/>
                <a:latin typeface="+mn-lt"/>
                <a:ea typeface="Calibri"/>
                <a:cs typeface="Times New Roman"/>
              </a:rPr>
              <a:t>TAS Managed Services. (2013). </a:t>
            </a:r>
            <a:r>
              <a:rPr lang="en-AU" sz="1200" i="1" dirty="0" smtClean="0">
                <a:effectLst/>
                <a:latin typeface="+mn-lt"/>
                <a:ea typeface="Calibri"/>
                <a:cs typeface="Times New Roman"/>
              </a:rPr>
              <a:t>MyState System Overhaul Continues Apace</a:t>
            </a:r>
            <a:r>
              <a:rPr lang="en-AU" sz="1200" dirty="0" smtClean="0">
                <a:effectLst/>
                <a:latin typeface="+mn-lt"/>
                <a:ea typeface="Calibri"/>
                <a:cs typeface="Times New Roman"/>
              </a:rPr>
              <a:t>. Retrieved March 6, 2014, from TAS Managed Services: http://tasol.com.au/virtual_office_mystate.html</a:t>
            </a:r>
            <a:endParaRPr lang="en-US" sz="1200" dirty="0" smtClean="0">
              <a:effectLst/>
              <a:latin typeface="+mn-lt"/>
              <a:ea typeface="Calibri"/>
              <a:cs typeface="Times New Roman"/>
            </a:endParaRPr>
          </a:p>
          <a:p>
            <a:pPr marL="457200" marR="0" indent="-457200">
              <a:lnSpc>
                <a:spcPct val="115000"/>
              </a:lnSpc>
              <a:spcBef>
                <a:spcPts val="0"/>
              </a:spcBef>
              <a:spcAft>
                <a:spcPts val="1000"/>
              </a:spcAft>
            </a:pPr>
            <a:r>
              <a:rPr lang="en-AU" sz="1200" dirty="0" smtClean="0">
                <a:effectLst/>
                <a:latin typeface="+mn-lt"/>
                <a:ea typeface="Calibri"/>
                <a:cs typeface="Times New Roman"/>
              </a:rPr>
              <a:t>Weber, M. (2012). </a:t>
            </a:r>
            <a:r>
              <a:rPr lang="en-AU" sz="1200" i="1" dirty="0" smtClean="0">
                <a:effectLst/>
                <a:latin typeface="+mn-lt"/>
                <a:ea typeface="Calibri"/>
                <a:cs typeface="Times New Roman"/>
              </a:rPr>
              <a:t>Going Places: A history of Google Maps with Street View</a:t>
            </a:r>
            <a:r>
              <a:rPr lang="en-AU" sz="1200" dirty="0" smtClean="0">
                <a:effectLst/>
                <a:latin typeface="+mn-lt"/>
                <a:ea typeface="Calibri"/>
                <a:cs typeface="Times New Roman"/>
              </a:rPr>
              <a:t>. Retrieved March 6, 2014, from Computer History Museum: http://www.computerhistory.org/atchm/going-places-a-history-of-google-maps-with-street-view/</a:t>
            </a:r>
            <a:endParaRPr lang="en-US" sz="1200" dirty="0" smtClean="0">
              <a:effectLst/>
              <a:latin typeface="+mn-lt"/>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AF234A4C-AE15-4BD0-9842-4A4411C5C551}" type="slidenum">
              <a:rPr lang="en-US" smtClean="0"/>
              <a:t>21</a:t>
            </a:fld>
            <a:endParaRPr lang="en-US"/>
          </a:p>
        </p:txBody>
      </p:sp>
    </p:spTree>
    <p:extLst>
      <p:ext uri="{BB962C8B-B14F-4D97-AF65-F5344CB8AC3E}">
        <p14:creationId xmlns:p14="http://schemas.microsoft.com/office/powerpoint/2010/main" val="3818356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2010, Queensland Health began operating in production a new core payroll system which governed the wages of Queensland’s health staff (QC, 2013, pp. 12, 2.14). However, this system was deeply flawed and was proven to not have been adequately tested prior to go-live. This system forced a loss to the Queensland taxpayer community of millions of dollars, with a proposed fix to cost well over $200 million further.</a:t>
            </a:r>
            <a:endParaRPr lang="en-US" dirty="0"/>
          </a:p>
        </p:txBody>
      </p:sp>
      <p:sp>
        <p:nvSpPr>
          <p:cNvPr id="4" name="Slide Number Placeholder 3"/>
          <p:cNvSpPr>
            <a:spLocks noGrp="1"/>
          </p:cNvSpPr>
          <p:nvPr>
            <p:ph type="sldNum" sz="quarter" idx="10"/>
          </p:nvPr>
        </p:nvSpPr>
        <p:spPr/>
        <p:txBody>
          <a:bodyPr/>
          <a:lstStyle/>
          <a:p>
            <a:fld id="{AF234A4C-AE15-4BD0-9842-4A4411C5C551}" type="slidenum">
              <a:rPr lang="en-US" smtClean="0"/>
              <a:t>3</a:t>
            </a:fld>
            <a:endParaRPr lang="en-US"/>
          </a:p>
        </p:txBody>
      </p:sp>
    </p:spTree>
    <p:extLst>
      <p:ext uri="{BB962C8B-B14F-4D97-AF65-F5344CB8AC3E}">
        <p14:creationId xmlns:p14="http://schemas.microsoft.com/office/powerpoint/2010/main" val="2195520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Queensland health waited entirely too long before upgrading their system. Quite literally, their old payroll system was already legacy software and no longer supported by the organization that originally developed it (QC, 2013, pp. 11, 2.3). In turn this meant that they had no choice but to upgrade, as their requirements were not being met by their current lack of a system.</a:t>
            </a:r>
            <a:endParaRPr lang="en-US" dirty="0"/>
          </a:p>
        </p:txBody>
      </p:sp>
      <p:sp>
        <p:nvSpPr>
          <p:cNvPr id="4" name="Slide Number Placeholder 3"/>
          <p:cNvSpPr>
            <a:spLocks noGrp="1"/>
          </p:cNvSpPr>
          <p:nvPr>
            <p:ph type="sldNum" sz="quarter" idx="10"/>
          </p:nvPr>
        </p:nvSpPr>
        <p:spPr/>
        <p:txBody>
          <a:bodyPr/>
          <a:lstStyle/>
          <a:p>
            <a:fld id="{AF234A4C-AE15-4BD0-9842-4A4411C5C551}" type="slidenum">
              <a:rPr lang="en-US" smtClean="0"/>
              <a:t>4</a:t>
            </a:fld>
            <a:endParaRPr lang="en-US"/>
          </a:p>
        </p:txBody>
      </p:sp>
    </p:spTree>
    <p:extLst>
      <p:ext uri="{BB962C8B-B14F-4D97-AF65-F5344CB8AC3E}">
        <p14:creationId xmlns:p14="http://schemas.microsoft.com/office/powerpoint/2010/main" val="2806995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Project management did not heed warnings from their staff about issues being encountered with the chosen application route and vendor (QC, 2013, pp. 34,96,98-99). Moreover, they kept this information to themselves without informing the stakeholders (e.g. the government oversight committee) that there were problems. This in turn led to further development of a flawed system which was wildly overpriced and out of specification.</a:t>
            </a:r>
            <a:endParaRPr lang="en-US" dirty="0"/>
          </a:p>
        </p:txBody>
      </p:sp>
      <p:sp>
        <p:nvSpPr>
          <p:cNvPr id="4" name="Slide Number Placeholder 3"/>
          <p:cNvSpPr>
            <a:spLocks noGrp="1"/>
          </p:cNvSpPr>
          <p:nvPr>
            <p:ph type="sldNum" sz="quarter" idx="10"/>
          </p:nvPr>
        </p:nvSpPr>
        <p:spPr/>
        <p:txBody>
          <a:bodyPr/>
          <a:lstStyle/>
          <a:p>
            <a:fld id="{AF234A4C-AE15-4BD0-9842-4A4411C5C551}" type="slidenum">
              <a:rPr lang="en-US" smtClean="0"/>
              <a:t>5</a:t>
            </a:fld>
            <a:endParaRPr lang="en-US"/>
          </a:p>
        </p:txBody>
      </p:sp>
    </p:spTree>
    <p:extLst>
      <p:ext uri="{BB962C8B-B14F-4D97-AF65-F5344CB8AC3E}">
        <p14:creationId xmlns:p14="http://schemas.microsoft.com/office/powerpoint/2010/main" val="4175428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Queensland Health should have begun researching and tendering upgrade solutions years before the payroll system became legacy. Alternative to this would have been to pay out the required funds to keep the legacy system active until a new environment was fully functional and tested. This would have kept the department from feeling pressured to make decisions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about a system which did not meet all their requirements.</a:t>
            </a:r>
          </a:p>
          <a:p>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third party auditing organization should have been part of the project from the start. This organization could have acted as the voice of non-emotional reason and been able to communicate the issues to stakeholders, regardless of the project manager’s cover up. Furthermore, their intervention and ability to stop the project in case of project over allocation would have saved millions of tax payer dollars.</a:t>
            </a:r>
            <a:endParaRPr lang="en-US" dirty="0"/>
          </a:p>
        </p:txBody>
      </p:sp>
      <p:sp>
        <p:nvSpPr>
          <p:cNvPr id="4" name="Slide Number Placeholder 3"/>
          <p:cNvSpPr>
            <a:spLocks noGrp="1"/>
          </p:cNvSpPr>
          <p:nvPr>
            <p:ph type="sldNum" sz="quarter" idx="10"/>
          </p:nvPr>
        </p:nvSpPr>
        <p:spPr/>
        <p:txBody>
          <a:bodyPr/>
          <a:lstStyle/>
          <a:p>
            <a:fld id="{AF234A4C-AE15-4BD0-9842-4A4411C5C551}" type="slidenum">
              <a:rPr lang="en-US" smtClean="0"/>
              <a:t>6</a:t>
            </a:fld>
            <a:endParaRPr lang="en-US"/>
          </a:p>
        </p:txBody>
      </p:sp>
    </p:spTree>
    <p:extLst>
      <p:ext uri="{BB962C8B-B14F-4D97-AF65-F5344CB8AC3E}">
        <p14:creationId xmlns:p14="http://schemas.microsoft.com/office/powerpoint/2010/main" val="3107296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When the year 2000 rolled around, the United States Air Force was facing a logistics nightmare trying to coordinate and integrate disparate IT systems across the entire establishment (</a:t>
            </a:r>
            <a:r>
              <a:rPr lang="en-AU" dirty="0" err="1" smtClean="0"/>
              <a:t>Calleam</a:t>
            </a:r>
            <a:r>
              <a:rPr lang="en-AU" dirty="0" smtClean="0"/>
              <a:t> Consulting Ltd., 2013). This lead the organization to develop a streamlined process architecture named the Expeditionary Combat Support System (ECSS) which would centralize the way these resources were managed.</a:t>
            </a:r>
            <a:endParaRPr lang="en-US" dirty="0"/>
          </a:p>
        </p:txBody>
      </p:sp>
      <p:sp>
        <p:nvSpPr>
          <p:cNvPr id="4" name="Slide Number Placeholder 3"/>
          <p:cNvSpPr>
            <a:spLocks noGrp="1"/>
          </p:cNvSpPr>
          <p:nvPr>
            <p:ph type="sldNum" sz="quarter" idx="10"/>
          </p:nvPr>
        </p:nvSpPr>
        <p:spPr/>
        <p:txBody>
          <a:bodyPr/>
          <a:lstStyle/>
          <a:p>
            <a:fld id="{AF234A4C-AE15-4BD0-9842-4A4411C5C551}" type="slidenum">
              <a:rPr lang="en-US" smtClean="0"/>
              <a:t>7</a:t>
            </a:fld>
            <a:endParaRPr lang="en-US"/>
          </a:p>
        </p:txBody>
      </p:sp>
    </p:spTree>
    <p:extLst>
      <p:ext uri="{BB962C8B-B14F-4D97-AF65-F5344CB8AC3E}">
        <p14:creationId xmlns:p14="http://schemas.microsoft.com/office/powerpoint/2010/main" val="447059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ERP system, in conjunction with the ECSS, was based on an off-the-shelf solution from Oracle. However, the problem with this was that not enough analysis went into determining if the solution actually fit the military goals of a non-commercial entity like the Air Force. This in turn lead to wasteful time, energy, and taxpayer money going into redevelopment of a system which was not really built for the type of requirements being pushed by the Air Force. </a:t>
            </a:r>
            <a:endParaRPr lang="en-US" dirty="0"/>
          </a:p>
        </p:txBody>
      </p:sp>
      <p:sp>
        <p:nvSpPr>
          <p:cNvPr id="4" name="Slide Number Placeholder 3"/>
          <p:cNvSpPr>
            <a:spLocks noGrp="1"/>
          </p:cNvSpPr>
          <p:nvPr>
            <p:ph type="sldNum" sz="quarter" idx="10"/>
          </p:nvPr>
        </p:nvSpPr>
        <p:spPr/>
        <p:txBody>
          <a:bodyPr/>
          <a:lstStyle/>
          <a:p>
            <a:fld id="{AF234A4C-AE15-4BD0-9842-4A4411C5C551}" type="slidenum">
              <a:rPr lang="en-US" smtClean="0"/>
              <a:t>8</a:t>
            </a:fld>
            <a:endParaRPr lang="en-US"/>
          </a:p>
        </p:txBody>
      </p:sp>
    </p:spTree>
    <p:extLst>
      <p:ext uri="{BB962C8B-B14F-4D97-AF65-F5344CB8AC3E}">
        <p14:creationId xmlns:p14="http://schemas.microsoft.com/office/powerpoint/2010/main" val="3277765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Being a military organization, high turnover of project team members meant that the project was never implemented on solid organizational structure. Moreover, the project teams never truly considered the project outside the scope of IT, when in fact it was an organizational process restructuring project. These two problems fed off of one another as project members left before this realization could sufficiently be realized.</a:t>
            </a:r>
            <a:endParaRPr lang="en-US" dirty="0"/>
          </a:p>
        </p:txBody>
      </p:sp>
      <p:sp>
        <p:nvSpPr>
          <p:cNvPr id="4" name="Slide Number Placeholder 3"/>
          <p:cNvSpPr>
            <a:spLocks noGrp="1"/>
          </p:cNvSpPr>
          <p:nvPr>
            <p:ph type="sldNum" sz="quarter" idx="10"/>
          </p:nvPr>
        </p:nvSpPr>
        <p:spPr/>
        <p:txBody>
          <a:bodyPr/>
          <a:lstStyle/>
          <a:p>
            <a:fld id="{AF234A4C-AE15-4BD0-9842-4A4411C5C551}" type="slidenum">
              <a:rPr lang="en-US" smtClean="0"/>
              <a:t>9</a:t>
            </a:fld>
            <a:endParaRPr lang="en-US"/>
          </a:p>
        </p:txBody>
      </p:sp>
    </p:spTree>
    <p:extLst>
      <p:ext uri="{BB962C8B-B14F-4D97-AF65-F5344CB8AC3E}">
        <p14:creationId xmlns:p14="http://schemas.microsoft.com/office/powerpoint/2010/main" val="1608137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7BA704F9-E7C8-4ADE-B122-E6CD30E53052}" type="datetimeFigureOut">
              <a:rPr lang="en-US" smtClean="0"/>
              <a:t>3/8/2014</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5DD6930E-5661-425F-ADB2-39E94BBECA6A}" type="slidenum">
              <a:rPr lang="en-US" smtClean="0"/>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7BA704F9-E7C8-4ADE-B122-E6CD30E53052}" type="datetimeFigureOut">
              <a:rPr lang="en-US" smtClean="0"/>
              <a:t>3/8/2014</a:t>
            </a:fld>
            <a:endParaRPr lang="en-US"/>
          </a:p>
        </p:txBody>
      </p:sp>
      <p:sp>
        <p:nvSpPr>
          <p:cNvPr id="14" name="Slide Number Placeholder 13"/>
          <p:cNvSpPr>
            <a:spLocks noGrp="1"/>
          </p:cNvSpPr>
          <p:nvPr>
            <p:ph type="sldNum" sz="quarter" idx="11"/>
          </p:nvPr>
        </p:nvSpPr>
        <p:spPr/>
        <p:txBody>
          <a:bodyPr/>
          <a:lstStyle/>
          <a:p>
            <a:fld id="{5DD6930E-5661-425F-ADB2-39E94BBECA6A}"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7BA704F9-E7C8-4ADE-B122-E6CD30E53052}" type="datetimeFigureOut">
              <a:rPr lang="en-US" smtClean="0"/>
              <a:t>3/8/2014</a:t>
            </a:fld>
            <a:endParaRPr lang="en-US"/>
          </a:p>
        </p:txBody>
      </p:sp>
      <p:sp>
        <p:nvSpPr>
          <p:cNvPr id="14" name="Slide Number Placeholder 13"/>
          <p:cNvSpPr>
            <a:spLocks noGrp="1"/>
          </p:cNvSpPr>
          <p:nvPr>
            <p:ph type="sldNum" sz="quarter" idx="11"/>
          </p:nvPr>
        </p:nvSpPr>
        <p:spPr/>
        <p:txBody>
          <a:bodyPr/>
          <a:lstStyle/>
          <a:p>
            <a:fld id="{5DD6930E-5661-425F-ADB2-39E94BBECA6A}"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7BA704F9-E7C8-4ADE-B122-E6CD30E53052}" type="datetimeFigureOut">
              <a:rPr lang="en-US" smtClean="0"/>
              <a:t>3/8/2014</a:t>
            </a:fld>
            <a:endParaRPr lang="en-US"/>
          </a:p>
        </p:txBody>
      </p:sp>
      <p:sp>
        <p:nvSpPr>
          <p:cNvPr id="11" name="Slide Number Placeholder 10"/>
          <p:cNvSpPr>
            <a:spLocks noGrp="1"/>
          </p:cNvSpPr>
          <p:nvPr>
            <p:ph type="sldNum" sz="quarter" idx="11"/>
          </p:nvPr>
        </p:nvSpPr>
        <p:spPr/>
        <p:txBody>
          <a:bodyPr/>
          <a:lstStyle/>
          <a:p>
            <a:fld id="{5DD6930E-5661-425F-ADB2-39E94BBECA6A}"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7BA704F9-E7C8-4ADE-B122-E6CD30E53052}" type="datetimeFigureOut">
              <a:rPr lang="en-US" smtClean="0"/>
              <a:t>3/8/2014</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5DD6930E-5661-425F-ADB2-39E94BBECA6A}" type="slidenum">
              <a:rPr lang="en-US" smtClean="0"/>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7BA704F9-E7C8-4ADE-B122-E6CD30E53052}" type="datetimeFigureOut">
              <a:rPr lang="en-US" smtClean="0"/>
              <a:t>3/8/2014</a:t>
            </a:fld>
            <a:endParaRPr lang="en-US"/>
          </a:p>
        </p:txBody>
      </p:sp>
      <p:sp>
        <p:nvSpPr>
          <p:cNvPr id="13" name="Slide Number Placeholder 12"/>
          <p:cNvSpPr>
            <a:spLocks noGrp="1"/>
          </p:cNvSpPr>
          <p:nvPr>
            <p:ph type="sldNum" sz="quarter" idx="11"/>
          </p:nvPr>
        </p:nvSpPr>
        <p:spPr/>
        <p:txBody>
          <a:bodyPr/>
          <a:lstStyle/>
          <a:p>
            <a:fld id="{5DD6930E-5661-425F-ADB2-39E94BBECA6A}"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7BA704F9-E7C8-4ADE-B122-E6CD30E53052}" type="datetimeFigureOut">
              <a:rPr lang="en-US" smtClean="0"/>
              <a:t>3/8/2014</a:t>
            </a:fld>
            <a:endParaRPr lang="en-US"/>
          </a:p>
        </p:txBody>
      </p:sp>
      <p:sp>
        <p:nvSpPr>
          <p:cNvPr id="14" name="Slide Number Placeholder 13"/>
          <p:cNvSpPr>
            <a:spLocks noGrp="1"/>
          </p:cNvSpPr>
          <p:nvPr>
            <p:ph type="sldNum" sz="quarter" idx="11"/>
          </p:nvPr>
        </p:nvSpPr>
        <p:spPr/>
        <p:txBody>
          <a:bodyPr/>
          <a:lstStyle/>
          <a:p>
            <a:fld id="{5DD6930E-5661-425F-ADB2-39E94BBECA6A}"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7BA704F9-E7C8-4ADE-B122-E6CD30E53052}" type="datetimeFigureOut">
              <a:rPr lang="en-US" smtClean="0"/>
              <a:t>3/8/2014</a:t>
            </a:fld>
            <a:endParaRPr lang="en-US"/>
          </a:p>
        </p:txBody>
      </p:sp>
      <p:sp>
        <p:nvSpPr>
          <p:cNvPr id="10" name="Slide Number Placeholder 9"/>
          <p:cNvSpPr>
            <a:spLocks noGrp="1"/>
          </p:cNvSpPr>
          <p:nvPr>
            <p:ph type="sldNum" sz="quarter" idx="11"/>
          </p:nvPr>
        </p:nvSpPr>
        <p:spPr/>
        <p:txBody>
          <a:bodyPr/>
          <a:lstStyle/>
          <a:p>
            <a:fld id="{5DD6930E-5661-425F-ADB2-39E94BBECA6A}"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BA704F9-E7C8-4ADE-B122-E6CD30E53052}" type="datetimeFigureOut">
              <a:rPr lang="en-US" smtClean="0"/>
              <a:t>3/8/2014</a:t>
            </a:fld>
            <a:endParaRPr lang="en-US"/>
          </a:p>
        </p:txBody>
      </p:sp>
      <p:sp>
        <p:nvSpPr>
          <p:cNvPr id="9" name="Slide Number Placeholder 8"/>
          <p:cNvSpPr>
            <a:spLocks noGrp="1"/>
          </p:cNvSpPr>
          <p:nvPr>
            <p:ph type="sldNum" sz="quarter" idx="11"/>
          </p:nvPr>
        </p:nvSpPr>
        <p:spPr/>
        <p:txBody>
          <a:bodyPr/>
          <a:lstStyle/>
          <a:p>
            <a:fld id="{5DD6930E-5661-425F-ADB2-39E94BBECA6A}"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7BA704F9-E7C8-4ADE-B122-E6CD30E53052}" type="datetimeFigureOut">
              <a:rPr lang="en-US" smtClean="0"/>
              <a:t>3/8/2014</a:t>
            </a:fld>
            <a:endParaRPr lang="en-US"/>
          </a:p>
        </p:txBody>
      </p:sp>
      <p:sp>
        <p:nvSpPr>
          <p:cNvPr id="16" name="Slide Number Placeholder 15"/>
          <p:cNvSpPr>
            <a:spLocks noGrp="1"/>
          </p:cNvSpPr>
          <p:nvPr>
            <p:ph type="sldNum" sz="quarter" idx="11"/>
          </p:nvPr>
        </p:nvSpPr>
        <p:spPr/>
        <p:txBody>
          <a:bodyPr/>
          <a:lstStyle/>
          <a:p>
            <a:fld id="{5DD6930E-5661-425F-ADB2-39E94BBECA6A}"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7BA704F9-E7C8-4ADE-B122-E6CD30E53052}" type="datetimeFigureOut">
              <a:rPr lang="en-US" smtClean="0"/>
              <a:t>3/8/2014</a:t>
            </a:fld>
            <a:endParaRPr lang="en-US"/>
          </a:p>
        </p:txBody>
      </p:sp>
      <p:sp>
        <p:nvSpPr>
          <p:cNvPr id="17" name="Slide Number Placeholder 16"/>
          <p:cNvSpPr>
            <a:spLocks noGrp="1"/>
          </p:cNvSpPr>
          <p:nvPr>
            <p:ph type="sldNum" sz="quarter" idx="11"/>
          </p:nvPr>
        </p:nvSpPr>
        <p:spPr/>
        <p:txBody>
          <a:bodyPr/>
          <a:lstStyle/>
          <a:p>
            <a:fld id="{5DD6930E-5661-425F-ADB2-39E94BBECA6A}"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5DD6930E-5661-425F-ADB2-39E94BBECA6A}" type="slidenum">
              <a:rPr lang="en-US" smtClean="0"/>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7BA704F9-E7C8-4ADE-B122-E6CD30E53052}" type="datetimeFigureOut">
              <a:rPr lang="en-US" smtClean="0"/>
              <a:t>3/8/2014</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image" Target="../media/image23.gif"/><Relationship Id="rId5" Type="http://schemas.openxmlformats.org/officeDocument/2006/relationships/image" Target="../media/image22.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26.wmf"/><Relationship Id="rId2" Type="http://schemas.openxmlformats.org/officeDocument/2006/relationships/audio" Target="../media/media11.wav"/><Relationship Id="rId1" Type="http://schemas.microsoft.com/office/2007/relationships/media" Target="../media/media11.wav"/><Relationship Id="rId6" Type="http://schemas.openxmlformats.org/officeDocument/2006/relationships/image" Target="../media/image25.wmf"/><Relationship Id="rId5" Type="http://schemas.openxmlformats.org/officeDocument/2006/relationships/image" Target="../media/image2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28.png"/><Relationship Id="rId5" Type="http://schemas.openxmlformats.org/officeDocument/2006/relationships/image" Target="../media/image27.wmf"/><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13.wav"/><Relationship Id="rId1" Type="http://schemas.microsoft.com/office/2007/relationships/media" Target="../media/media13.wav"/><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14.wav"/><Relationship Id="rId1" Type="http://schemas.microsoft.com/office/2007/relationships/media" Target="../media/media14.wav"/><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35.jpeg"/><Relationship Id="rId2" Type="http://schemas.openxmlformats.org/officeDocument/2006/relationships/audio" Target="../media/media15.wav"/><Relationship Id="rId1" Type="http://schemas.microsoft.com/office/2007/relationships/media" Target="../media/media15.wav"/><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16.wav"/><Relationship Id="rId1" Type="http://schemas.microsoft.com/office/2007/relationships/media" Target="../media/media16.wav"/><Relationship Id="rId6" Type="http://schemas.openxmlformats.org/officeDocument/2006/relationships/image" Target="../media/image37.jpeg"/><Relationship Id="rId5" Type="http://schemas.openxmlformats.org/officeDocument/2006/relationships/image" Target="../media/image36.wmf"/><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17.wav"/><Relationship Id="rId1" Type="http://schemas.microsoft.com/office/2007/relationships/media" Target="../media/media17.wav"/><Relationship Id="rId6" Type="http://schemas.openxmlformats.org/officeDocument/2006/relationships/image" Target="../media/image39.png"/><Relationship Id="rId5" Type="http://schemas.openxmlformats.org/officeDocument/2006/relationships/image" Target="../media/image38.wmf"/><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microsoft.com/office/2007/relationships/media" Target="../media/media18.wav"/><Relationship Id="rId1" Type="http://schemas.openxmlformats.org/officeDocument/2006/relationships/audio" Target="NULL" TargetMode="External"/><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19.wav"/><Relationship Id="rId1" Type="http://schemas.microsoft.com/office/2007/relationships/media" Target="../media/media19.wav"/><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5.wmf"/><Relationship Id="rId5" Type="http://schemas.openxmlformats.org/officeDocument/2006/relationships/image" Target="../media/image4.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20.wav"/><Relationship Id="rId1" Type="http://schemas.microsoft.com/office/2007/relationships/media" Target="../media/media20.wav"/><Relationship Id="rId6" Type="http://schemas.openxmlformats.org/officeDocument/2006/relationships/image" Target="../media/image5.wmf"/><Relationship Id="rId5" Type="http://schemas.openxmlformats.org/officeDocument/2006/relationships/image" Target="../media/image42.wmf"/><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10.wmf"/><Relationship Id="rId5" Type="http://schemas.openxmlformats.org/officeDocument/2006/relationships/image" Target="../media/image9.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16.wmf"/><Relationship Id="rId5" Type="http://schemas.openxmlformats.org/officeDocument/2006/relationships/image" Target="../media/image15.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19.wmf"/><Relationship Id="rId5" Type="http://schemas.openxmlformats.org/officeDocument/2006/relationships/image" Target="../media/image18.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AU" dirty="0" smtClean="0"/>
              <a:t>Understanding Organizational Requirements</a:t>
            </a:r>
          </a:p>
          <a:p>
            <a:endParaRPr lang="en-AU" dirty="0"/>
          </a:p>
          <a:p>
            <a:r>
              <a:rPr lang="en-AU" sz="1200" dirty="0" smtClean="0"/>
              <a:t>Jered McClure</a:t>
            </a:r>
          </a:p>
          <a:p>
            <a:r>
              <a:rPr lang="en-AU" sz="1200" dirty="0" smtClean="0"/>
              <a:t>Walden University</a:t>
            </a:r>
            <a:endParaRPr lang="en-US" sz="1200" dirty="0"/>
          </a:p>
        </p:txBody>
      </p:sp>
      <p:sp>
        <p:nvSpPr>
          <p:cNvPr id="2" name="Title 1"/>
          <p:cNvSpPr>
            <a:spLocks noGrp="1"/>
          </p:cNvSpPr>
          <p:nvPr>
            <p:ph type="title"/>
          </p:nvPr>
        </p:nvSpPr>
        <p:spPr/>
        <p:txBody>
          <a:bodyPr/>
          <a:lstStyle/>
          <a:p>
            <a:r>
              <a:rPr lang="en-AU" dirty="0" smtClean="0"/>
              <a:t>Project Management</a:t>
            </a:r>
            <a:endParaRPr lang="en-US" dirty="0"/>
          </a:p>
        </p:txBody>
      </p:sp>
      <p:pic>
        <p:nvPicPr>
          <p:cNvPr id="4" name="Titl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960" y="0"/>
            <a:ext cx="609600" cy="609600"/>
          </a:xfrm>
          <a:prstGeom prst="rect">
            <a:avLst/>
          </a:prstGeom>
        </p:spPr>
      </p:pic>
    </p:spTree>
    <p:extLst>
      <p:ext uri="{BB962C8B-B14F-4D97-AF65-F5344CB8AC3E}">
        <p14:creationId xmlns:p14="http://schemas.microsoft.com/office/powerpoint/2010/main" val="3469272537"/>
      </p:ext>
    </p:extLst>
  </p:cSld>
  <p:clrMapOvr>
    <a:masterClrMapping/>
  </p:clrMapOvr>
  <mc:AlternateContent xmlns:mc="http://schemas.openxmlformats.org/markup-compatibility/2006">
    <mc:Choice xmlns:p14="http://schemas.microsoft.com/office/powerpoint/2010/main" Requires="p14">
      <p:transition advTm="5000">
        <p14:prism/>
      </p:transition>
    </mc:Choice>
    <mc:Fallback>
      <p:transition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0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Develop system in-house</a:t>
            </a:r>
          </a:p>
          <a:p>
            <a:r>
              <a:rPr lang="en-AU" dirty="0" smtClean="0"/>
              <a:t>Multi year long analysis</a:t>
            </a:r>
          </a:p>
          <a:p>
            <a:pPr lvl="1"/>
            <a:r>
              <a:rPr lang="en-AU" dirty="0" smtClean="0"/>
              <a:t>Extensive Requirements Gathering</a:t>
            </a:r>
          </a:p>
          <a:p>
            <a:pPr lvl="1"/>
            <a:r>
              <a:rPr lang="en-AU" dirty="0" smtClean="0"/>
              <a:t>Understand the big picture</a:t>
            </a:r>
          </a:p>
          <a:p>
            <a:r>
              <a:rPr lang="en-AU" dirty="0" smtClean="0"/>
              <a:t>Stabilize the project team</a:t>
            </a:r>
          </a:p>
          <a:p>
            <a:pPr lvl="1"/>
            <a:r>
              <a:rPr lang="en-AU" dirty="0" smtClean="0"/>
              <a:t>Members of the military remain on project until completion</a:t>
            </a:r>
          </a:p>
          <a:p>
            <a:pPr lvl="1"/>
            <a:r>
              <a:rPr lang="en-AU" dirty="0" smtClean="0"/>
              <a:t>Contract project outside the military</a:t>
            </a:r>
          </a:p>
          <a:p>
            <a:r>
              <a:rPr lang="en-AU" dirty="0" smtClean="0"/>
              <a:t>Keep project information within the project</a:t>
            </a:r>
          </a:p>
          <a:p>
            <a:pPr lvl="1"/>
            <a:r>
              <a:rPr lang="en-AU" dirty="0" smtClean="0"/>
              <a:t>Understand the big picture</a:t>
            </a:r>
          </a:p>
          <a:p>
            <a:endParaRPr lang="en-AU" dirty="0"/>
          </a:p>
        </p:txBody>
      </p:sp>
      <p:sp>
        <p:nvSpPr>
          <p:cNvPr id="3" name="Title 2"/>
          <p:cNvSpPr>
            <a:spLocks noGrp="1"/>
          </p:cNvSpPr>
          <p:nvPr>
            <p:ph type="title"/>
          </p:nvPr>
        </p:nvSpPr>
        <p:spPr/>
        <p:txBody>
          <a:bodyPr/>
          <a:lstStyle/>
          <a:p>
            <a:r>
              <a:rPr lang="en-AU" dirty="0" smtClean="0"/>
              <a:t>Alternatives</a:t>
            </a:r>
            <a:endParaRPr lang="en-US" dirty="0"/>
          </a:p>
        </p:txBody>
      </p:sp>
      <p:pic>
        <p:nvPicPr>
          <p:cNvPr id="9218" name="Picture 2" descr="C:\Users\Jered\AppData\Local\Microsoft\Windows\Temporary Internet Files\Content.IE5\YRY8D9PV\dglxasset[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072" y="1052736"/>
            <a:ext cx="2915816" cy="19438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19" name="Picture 3" descr="C:\Users\Jered\AppData\Local\Microsoft\Windows\Temporary Internet Files\Content.IE5\HKP9YJQT\dglxasset[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919537" y="4149080"/>
            <a:ext cx="1304925" cy="1924050"/>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960" y="11088"/>
            <a:ext cx="609600" cy="609600"/>
          </a:xfrm>
          <a:prstGeom prst="rect">
            <a:avLst/>
          </a:prstGeom>
        </p:spPr>
      </p:pic>
    </p:spTree>
    <p:extLst>
      <p:ext uri="{BB962C8B-B14F-4D97-AF65-F5344CB8AC3E}">
        <p14:creationId xmlns:p14="http://schemas.microsoft.com/office/powerpoint/2010/main" val="805825603"/>
      </p:ext>
    </p:extLst>
  </p:cSld>
  <p:clrMapOvr>
    <a:masterClrMapping/>
  </p:clrMapOvr>
  <mc:AlternateContent xmlns:mc="http://schemas.openxmlformats.org/markup-compatibility/2006">
    <mc:Choice xmlns:p14="http://schemas.microsoft.com/office/powerpoint/2010/main" Requires="p14">
      <p:transition advTm="48000">
        <p14:prism/>
      </p:transition>
    </mc:Choice>
    <mc:Fallback>
      <p:transition advTm="4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21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Existing Working System</a:t>
            </a:r>
          </a:p>
          <a:p>
            <a:r>
              <a:rPr lang="en-AU" dirty="0" smtClean="0"/>
              <a:t>Simple Upgrade Route</a:t>
            </a:r>
          </a:p>
          <a:p>
            <a:r>
              <a:rPr lang="en-AU" dirty="0" smtClean="0"/>
              <a:t>Project Initiation</a:t>
            </a:r>
          </a:p>
          <a:p>
            <a:r>
              <a:rPr lang="en-AU" dirty="0" smtClean="0"/>
              <a:t>Project Establishment</a:t>
            </a:r>
          </a:p>
          <a:p>
            <a:pPr lvl="1"/>
            <a:r>
              <a:rPr lang="en-AU" dirty="0" smtClean="0"/>
              <a:t>Project Embrace</a:t>
            </a:r>
          </a:p>
          <a:p>
            <a:r>
              <a:rPr lang="en-AU" dirty="0" smtClean="0"/>
              <a:t>Quality</a:t>
            </a:r>
          </a:p>
          <a:p>
            <a:pPr lvl="1"/>
            <a:r>
              <a:rPr lang="en-AU" dirty="0" smtClean="0"/>
              <a:t>Stakeholders</a:t>
            </a:r>
          </a:p>
          <a:p>
            <a:pPr lvl="1"/>
            <a:r>
              <a:rPr lang="en-AU" dirty="0" smtClean="0"/>
              <a:t>Customers</a:t>
            </a:r>
          </a:p>
          <a:p>
            <a:pPr lvl="1"/>
            <a:r>
              <a:rPr lang="en-AU" dirty="0" smtClean="0"/>
              <a:t>Users</a:t>
            </a:r>
          </a:p>
          <a:p>
            <a:r>
              <a:rPr lang="en-AU" dirty="0" smtClean="0"/>
              <a:t>Embrace Change</a:t>
            </a:r>
          </a:p>
          <a:p>
            <a:endParaRPr lang="en-US" dirty="0"/>
          </a:p>
        </p:txBody>
      </p:sp>
      <p:sp>
        <p:nvSpPr>
          <p:cNvPr id="3" name="Title 2"/>
          <p:cNvSpPr>
            <a:spLocks noGrp="1"/>
          </p:cNvSpPr>
          <p:nvPr>
            <p:ph type="title"/>
          </p:nvPr>
        </p:nvSpPr>
        <p:spPr/>
        <p:txBody>
          <a:bodyPr/>
          <a:lstStyle/>
          <a:p>
            <a:r>
              <a:rPr lang="en-AU" dirty="0" smtClean="0"/>
              <a:t>Core Banking System Upgrade</a:t>
            </a:r>
            <a:endParaRPr lang="en-US" dirty="0"/>
          </a:p>
        </p:txBody>
      </p:sp>
      <p:pic>
        <p:nvPicPr>
          <p:cNvPr id="10242" name="Picture 2" descr="MyState Limited Logo"/>
          <p:cNvPicPr>
            <a:picLocks noChangeAspect="1" noChangeArrowheads="1"/>
          </p:cNvPicPr>
          <p:nvPr/>
        </p:nvPicPr>
        <p:blipFill rotWithShape="1">
          <a:blip r:embed="rId5">
            <a:extLst>
              <a:ext uri="{28A0092B-C50C-407E-A947-70E740481C1C}">
                <a14:useLocalDpi xmlns:a14="http://schemas.microsoft.com/office/drawing/2010/main" val="0"/>
              </a:ext>
            </a:extLst>
          </a:blip>
          <a:srcRect t="11947" b="29767"/>
          <a:stretch/>
        </p:blipFill>
        <p:spPr bwMode="auto">
          <a:xfrm>
            <a:off x="5796136" y="2292017"/>
            <a:ext cx="1762125" cy="555172"/>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Jered\AppData\Local\Microsoft\Windows\Temporary Internet Files\Content.IE5\3UDIZYL6\MC90038970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9872" y="260648"/>
            <a:ext cx="1827886" cy="167975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Jered\AppData\Local\Microsoft\Windows\Temporary Internet Files\Content.IE5\YRY8D9PV\MC900078812[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5616" y="4759800"/>
            <a:ext cx="1404233" cy="16705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960" y="11088"/>
            <a:ext cx="609600" cy="609600"/>
          </a:xfrm>
          <a:prstGeom prst="rect">
            <a:avLst/>
          </a:prstGeom>
        </p:spPr>
      </p:pic>
    </p:spTree>
    <p:extLst>
      <p:ext uri="{BB962C8B-B14F-4D97-AF65-F5344CB8AC3E}">
        <p14:creationId xmlns:p14="http://schemas.microsoft.com/office/powerpoint/2010/main" val="1163812047"/>
      </p:ext>
    </p:extLst>
  </p:cSld>
  <p:clrMapOvr>
    <a:masterClrMapping/>
  </p:clrMapOvr>
  <mc:AlternateContent xmlns:mc="http://schemas.openxmlformats.org/markup-compatibility/2006">
    <mc:Choice xmlns:p14="http://schemas.microsoft.com/office/powerpoint/2010/main" Requires="p14">
      <p:transition advTm="38000">
        <p14:prism/>
      </p:transition>
    </mc:Choice>
    <mc:Fallback>
      <p:transition advTm="3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85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Organizational acceptance</a:t>
            </a:r>
          </a:p>
          <a:p>
            <a:r>
              <a:rPr lang="en-AU" dirty="0" smtClean="0"/>
              <a:t>All business units on-board</a:t>
            </a:r>
          </a:p>
          <a:p>
            <a:r>
              <a:rPr lang="en-AU" dirty="0" smtClean="0"/>
              <a:t>Executives in full support</a:t>
            </a:r>
          </a:p>
          <a:p>
            <a:r>
              <a:rPr lang="en-AU" dirty="0" smtClean="0"/>
              <a:t>Project blockers removed</a:t>
            </a:r>
            <a:endParaRPr lang="en-US" dirty="0"/>
          </a:p>
        </p:txBody>
      </p:sp>
      <p:sp>
        <p:nvSpPr>
          <p:cNvPr id="3" name="Title 2"/>
          <p:cNvSpPr>
            <a:spLocks noGrp="1"/>
          </p:cNvSpPr>
          <p:nvPr>
            <p:ph type="title"/>
          </p:nvPr>
        </p:nvSpPr>
        <p:spPr>
          <a:xfrm>
            <a:off x="4898571" y="404664"/>
            <a:ext cx="2819400" cy="5715000"/>
          </a:xfrm>
        </p:spPr>
        <p:txBody>
          <a:bodyPr/>
          <a:lstStyle/>
          <a:p>
            <a:r>
              <a:rPr lang="en-AU" dirty="0" smtClean="0"/>
              <a:t>Process Change Initiative</a:t>
            </a:r>
            <a:endParaRPr lang="en-US" dirty="0"/>
          </a:p>
        </p:txBody>
      </p:sp>
      <p:pic>
        <p:nvPicPr>
          <p:cNvPr id="11266" name="Picture 2" descr="C:\Users\Jered\AppData\Local\Microsoft\Windows\Temporary Internet Files\Content.IE5\L8JT44WO\MC90044197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2120" y="711225"/>
            <a:ext cx="1806575" cy="183515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Jered\AppData\Local\Microsoft\Windows\Temporary Internet Files\Content.IE5\3UDIZYL6\MC910216363[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4293096"/>
            <a:ext cx="2709334" cy="2360315"/>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960" y="11088"/>
            <a:ext cx="609600" cy="609600"/>
          </a:xfrm>
          <a:prstGeom prst="rect">
            <a:avLst/>
          </a:prstGeom>
        </p:spPr>
      </p:pic>
    </p:spTree>
    <p:extLst>
      <p:ext uri="{BB962C8B-B14F-4D97-AF65-F5344CB8AC3E}">
        <p14:creationId xmlns:p14="http://schemas.microsoft.com/office/powerpoint/2010/main" val="893930325"/>
      </p:ext>
    </p:extLst>
  </p:cSld>
  <p:clrMapOvr>
    <a:masterClrMapping/>
  </p:clrMapOvr>
  <mc:AlternateContent xmlns:mc="http://schemas.openxmlformats.org/markup-compatibility/2006">
    <mc:Choice xmlns:p14="http://schemas.microsoft.com/office/powerpoint/2010/main" Requires="p14">
      <p:transition advTm="24000">
        <p14:prism/>
      </p:transition>
    </mc:Choice>
    <mc:Fallback>
      <p:transition advTm="2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68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System to provide an avenue for growth</a:t>
            </a:r>
          </a:p>
          <a:p>
            <a:r>
              <a:rPr lang="en-AU" dirty="0" smtClean="0"/>
              <a:t>Project seen as a way to bring MyState level with other market contenders</a:t>
            </a:r>
          </a:p>
          <a:p>
            <a:r>
              <a:rPr lang="en-AU" dirty="0" smtClean="0"/>
              <a:t>Logical response to project goals</a:t>
            </a:r>
            <a:endParaRPr lang="en-AU" dirty="0"/>
          </a:p>
          <a:p>
            <a:endParaRPr lang="en-US" dirty="0"/>
          </a:p>
        </p:txBody>
      </p:sp>
      <p:sp>
        <p:nvSpPr>
          <p:cNvPr id="3" name="Title 2"/>
          <p:cNvSpPr>
            <a:spLocks noGrp="1"/>
          </p:cNvSpPr>
          <p:nvPr>
            <p:ph type="title"/>
          </p:nvPr>
        </p:nvSpPr>
        <p:spPr/>
        <p:txBody>
          <a:bodyPr/>
          <a:lstStyle/>
          <a:p>
            <a:r>
              <a:rPr lang="en-AU" dirty="0" smtClean="0"/>
              <a:t>A Platform for Future Growth</a:t>
            </a:r>
            <a:endParaRPr lang="en-US" dirty="0"/>
          </a:p>
        </p:txBody>
      </p:sp>
      <p:pic>
        <p:nvPicPr>
          <p:cNvPr id="12290" name="Picture 2" descr="C:\Users\Jered\AppData\Local\Microsoft\Windows\Temporary Internet Files\Content.IE5\TK6L6DMU\MC90005504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064" y="3485711"/>
            <a:ext cx="3296970" cy="3420701"/>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Jered\AppData\Local\Microsoft\Windows\Temporary Internet Files\Content.IE5\O5WW6MVG\MC900333168[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116632"/>
            <a:ext cx="1812341" cy="1389888"/>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960" y="11088"/>
            <a:ext cx="609600" cy="609600"/>
          </a:xfrm>
          <a:prstGeom prst="rect">
            <a:avLst/>
          </a:prstGeom>
        </p:spPr>
      </p:pic>
    </p:spTree>
    <p:extLst>
      <p:ext uri="{BB962C8B-B14F-4D97-AF65-F5344CB8AC3E}">
        <p14:creationId xmlns:p14="http://schemas.microsoft.com/office/powerpoint/2010/main" val="703413515"/>
      </p:ext>
    </p:extLst>
  </p:cSld>
  <p:clrMapOvr>
    <a:masterClrMapping/>
  </p:clrMapOvr>
  <mc:AlternateContent xmlns:mc="http://schemas.openxmlformats.org/markup-compatibility/2006">
    <mc:Choice xmlns:p14="http://schemas.microsoft.com/office/powerpoint/2010/main" Requires="p14">
      <p:transition advTm="29000">
        <p14:prism/>
      </p:transition>
    </mc:Choice>
    <mc:Fallback>
      <p:transition advTm="2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70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Emotional illogical mistakes</a:t>
            </a:r>
          </a:p>
          <a:p>
            <a:r>
              <a:rPr lang="en-AU" dirty="0" smtClean="0"/>
              <a:t>Mire of red tape</a:t>
            </a:r>
          </a:p>
          <a:p>
            <a:r>
              <a:rPr lang="en-AU" dirty="0" smtClean="0"/>
              <a:t>Fear of change</a:t>
            </a:r>
          </a:p>
          <a:p>
            <a:r>
              <a:rPr lang="en-AU" dirty="0" smtClean="0"/>
              <a:t>Unspecified project goals</a:t>
            </a:r>
          </a:p>
          <a:p>
            <a:r>
              <a:rPr lang="en-AU" dirty="0" smtClean="0"/>
              <a:t>Internal Sabotage</a:t>
            </a:r>
          </a:p>
          <a:p>
            <a:r>
              <a:rPr lang="en-AU" dirty="0" smtClean="0"/>
              <a:t>Keeping the status quo</a:t>
            </a:r>
            <a:endParaRPr lang="en-US" dirty="0"/>
          </a:p>
        </p:txBody>
      </p:sp>
      <p:sp>
        <p:nvSpPr>
          <p:cNvPr id="3" name="Title 2"/>
          <p:cNvSpPr>
            <a:spLocks noGrp="1"/>
          </p:cNvSpPr>
          <p:nvPr>
            <p:ph type="title"/>
          </p:nvPr>
        </p:nvSpPr>
        <p:spPr/>
        <p:txBody>
          <a:bodyPr/>
          <a:lstStyle/>
          <a:p>
            <a:r>
              <a:rPr lang="en-AU" dirty="0" smtClean="0"/>
              <a:t>Avoidances</a:t>
            </a:r>
            <a:endParaRPr lang="en-US" dirty="0"/>
          </a:p>
        </p:txBody>
      </p:sp>
      <p:pic>
        <p:nvPicPr>
          <p:cNvPr id="13314" name="Picture 2" descr="C:\Users\Jered\AppData\Local\Microsoft\Windows\Temporary Internet Files\Content.IE5\GH14AQ7V\MC90032437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080" y="1052736"/>
            <a:ext cx="1824228" cy="1248156"/>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Jered\AppData\Local\Microsoft\Windows\Temporary Internet Files\Content.IE5\O5WW6MVG\MC90038920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0" y="4509120"/>
            <a:ext cx="1219244" cy="1512168"/>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960" y="11088"/>
            <a:ext cx="609600" cy="609600"/>
          </a:xfrm>
          <a:prstGeom prst="rect">
            <a:avLst/>
          </a:prstGeom>
        </p:spPr>
      </p:pic>
    </p:spTree>
    <p:extLst>
      <p:ext uri="{BB962C8B-B14F-4D97-AF65-F5344CB8AC3E}">
        <p14:creationId xmlns:p14="http://schemas.microsoft.com/office/powerpoint/2010/main" val="1730271534"/>
      </p:ext>
    </p:extLst>
  </p:cSld>
  <p:clrMapOvr>
    <a:masterClrMapping/>
  </p:clrMapOvr>
  <mc:AlternateContent xmlns:mc="http://schemas.openxmlformats.org/markup-compatibility/2006">
    <mc:Choice xmlns:p14="http://schemas.microsoft.com/office/powerpoint/2010/main" Requires="p14">
      <p:transition advTm="47000">
        <p14:prism/>
      </p:transition>
    </mc:Choice>
    <mc:Fallback>
      <p:transition advTm="4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42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creativebeacon.com/wp-content/uploads/2014/02/google-log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748" t="21548" r="10537" b="23249"/>
          <a:stretch/>
        </p:blipFill>
        <p:spPr bwMode="auto">
          <a:xfrm>
            <a:off x="6156176" y="2592522"/>
            <a:ext cx="1368353" cy="62045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r>
              <a:rPr lang="en-AU" dirty="0" smtClean="0"/>
              <a:t>Street level views at a massive scale</a:t>
            </a:r>
          </a:p>
          <a:p>
            <a:r>
              <a:rPr lang="en-AU" dirty="0" smtClean="0"/>
              <a:t>Online maps</a:t>
            </a:r>
          </a:p>
          <a:p>
            <a:r>
              <a:rPr lang="en-AU" dirty="0" smtClean="0"/>
              <a:t>Satellite images</a:t>
            </a:r>
          </a:p>
        </p:txBody>
      </p:sp>
      <p:sp>
        <p:nvSpPr>
          <p:cNvPr id="3" name="Title 2"/>
          <p:cNvSpPr>
            <a:spLocks noGrp="1"/>
          </p:cNvSpPr>
          <p:nvPr>
            <p:ph type="title"/>
          </p:nvPr>
        </p:nvSpPr>
        <p:spPr/>
        <p:txBody>
          <a:bodyPr/>
          <a:lstStyle/>
          <a:p>
            <a:r>
              <a:rPr lang="en-AU" dirty="0" smtClean="0"/>
              <a:t>		</a:t>
            </a:r>
            <a:br>
              <a:rPr lang="en-AU" dirty="0" smtClean="0"/>
            </a:br>
            <a:r>
              <a:rPr lang="en-AU" dirty="0" smtClean="0"/>
              <a:t>Maps and </a:t>
            </a:r>
            <a:br>
              <a:rPr lang="en-AU" dirty="0" smtClean="0"/>
            </a:br>
            <a:r>
              <a:rPr lang="en-AU" dirty="0" smtClean="0"/>
              <a:t>Street View</a:t>
            </a:r>
            <a:endParaRPr lang="en-US" dirty="0"/>
          </a:p>
        </p:txBody>
      </p:sp>
      <p:pic>
        <p:nvPicPr>
          <p:cNvPr id="14339" name="Picture 3" descr="C:\Users\Jered\AppData\Local\Microsoft\Windows\Temporary Internet Files\Content.IE5\XLK7SK3I\MP90044244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2080" y="260648"/>
            <a:ext cx="2624728" cy="20608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340" name="Picture 4" descr="C:\Users\Jered\AppData\Local\Microsoft\Windows\Temporary Internet Files\Content.IE5\O5WW6MVG\MP900430878[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67744" y="4581128"/>
            <a:ext cx="2410915" cy="16066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960" y="11088"/>
            <a:ext cx="609600" cy="609600"/>
          </a:xfrm>
          <a:prstGeom prst="rect">
            <a:avLst/>
          </a:prstGeom>
        </p:spPr>
      </p:pic>
    </p:spTree>
    <p:extLst>
      <p:ext uri="{BB962C8B-B14F-4D97-AF65-F5344CB8AC3E}">
        <p14:creationId xmlns:p14="http://schemas.microsoft.com/office/powerpoint/2010/main" val="2113130292"/>
      </p:ext>
    </p:extLst>
  </p:cSld>
  <p:clrMapOvr>
    <a:masterClrMapping/>
  </p:clrMapOvr>
  <mc:AlternateContent xmlns:mc="http://schemas.openxmlformats.org/markup-compatibility/2006">
    <mc:Choice xmlns:p14="http://schemas.microsoft.com/office/powerpoint/2010/main" Requires="p14">
      <p:transition advTm="32000">
        <p14:prism/>
      </p:transition>
    </mc:Choice>
    <mc:Fallback>
      <p:transition advTm="3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6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Global Information</a:t>
            </a:r>
          </a:p>
          <a:p>
            <a:r>
              <a:rPr lang="en-AU" dirty="0" smtClean="0"/>
              <a:t>Information is everywhere</a:t>
            </a:r>
          </a:p>
          <a:p>
            <a:r>
              <a:rPr lang="en-AU" dirty="0" smtClean="0"/>
              <a:t>All users assist in the project’s success</a:t>
            </a:r>
          </a:p>
          <a:p>
            <a:pPr lvl="1"/>
            <a:r>
              <a:rPr lang="en-AU" dirty="0" smtClean="0"/>
              <a:t>Effectively the project team is the entire internet user base</a:t>
            </a:r>
            <a:endParaRPr lang="en-US" dirty="0"/>
          </a:p>
        </p:txBody>
      </p:sp>
      <p:sp>
        <p:nvSpPr>
          <p:cNvPr id="3" name="Title 2"/>
          <p:cNvSpPr>
            <a:spLocks noGrp="1"/>
          </p:cNvSpPr>
          <p:nvPr>
            <p:ph type="title"/>
          </p:nvPr>
        </p:nvSpPr>
        <p:spPr/>
        <p:txBody>
          <a:bodyPr/>
          <a:lstStyle/>
          <a:p>
            <a:r>
              <a:rPr lang="en-AU" dirty="0" smtClean="0"/>
              <a:t>Leverage Skillsets</a:t>
            </a:r>
            <a:endParaRPr lang="en-US" dirty="0"/>
          </a:p>
        </p:txBody>
      </p:sp>
      <p:pic>
        <p:nvPicPr>
          <p:cNvPr id="15362" name="Picture 2" descr="C:\Users\Jered\AppData\Local\Microsoft\Windows\Temporary Internet Files\Content.IE5\3UDIZYL6\MC90007862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93277" y="404663"/>
            <a:ext cx="1483936" cy="2083337"/>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C:\Users\Jered\AppData\Local\Microsoft\Windows\Temporary Internet Files\Content.IE5\O5WW6MVG\MP900442426[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4" y="4494452"/>
            <a:ext cx="2987824" cy="19860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960" y="11088"/>
            <a:ext cx="609600" cy="609600"/>
          </a:xfrm>
          <a:prstGeom prst="rect">
            <a:avLst/>
          </a:prstGeom>
        </p:spPr>
      </p:pic>
    </p:spTree>
    <p:extLst>
      <p:ext uri="{BB962C8B-B14F-4D97-AF65-F5344CB8AC3E}">
        <p14:creationId xmlns:p14="http://schemas.microsoft.com/office/powerpoint/2010/main" val="2640302393"/>
      </p:ext>
    </p:extLst>
  </p:cSld>
  <p:clrMapOvr>
    <a:masterClrMapping/>
  </p:clrMapOvr>
  <mc:AlternateContent xmlns:mc="http://schemas.openxmlformats.org/markup-compatibility/2006">
    <mc:Choice xmlns:p14="http://schemas.microsoft.com/office/powerpoint/2010/main" Requires="p14">
      <p:transition advTm="31000">
        <p14:prism/>
      </p:transition>
    </mc:Choice>
    <mc:Fallback>
      <p:transition advTm="3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11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Gradual Service Increase</a:t>
            </a:r>
          </a:p>
          <a:p>
            <a:r>
              <a:rPr lang="en-AU" dirty="0" smtClean="0"/>
              <a:t>Users allowed to adapt</a:t>
            </a:r>
          </a:p>
          <a:p>
            <a:r>
              <a:rPr lang="en-AU" dirty="0" smtClean="0"/>
              <a:t>Users feel empowered</a:t>
            </a:r>
          </a:p>
          <a:p>
            <a:r>
              <a:rPr lang="en-AU" dirty="0" smtClean="0"/>
              <a:t>No great cultural shock</a:t>
            </a:r>
            <a:endParaRPr lang="en-US" dirty="0"/>
          </a:p>
        </p:txBody>
      </p:sp>
      <p:sp>
        <p:nvSpPr>
          <p:cNvPr id="3" name="Title 2"/>
          <p:cNvSpPr>
            <a:spLocks noGrp="1"/>
          </p:cNvSpPr>
          <p:nvPr>
            <p:ph type="title"/>
          </p:nvPr>
        </p:nvSpPr>
        <p:spPr/>
        <p:txBody>
          <a:bodyPr/>
          <a:lstStyle/>
          <a:p>
            <a:r>
              <a:rPr lang="en-AU" dirty="0" smtClean="0"/>
              <a:t>Gradual Implementation</a:t>
            </a:r>
            <a:endParaRPr lang="en-US" dirty="0"/>
          </a:p>
        </p:txBody>
      </p:sp>
      <p:pic>
        <p:nvPicPr>
          <p:cNvPr id="16387" name="Picture 3" descr="C:\Users\Jered\AppData\Local\Microsoft\Windows\Temporary Internet Files\Content.IE5\YRY8D9PV\MC90031854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7784" y="0"/>
            <a:ext cx="1618488" cy="1901038"/>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C:\Users\Jered\AppData\Local\Microsoft\Windows\Temporary Internet Files\Content.IE5\TK6L6DMU\MC900441468[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6346" y="4376242"/>
            <a:ext cx="2742857" cy="2742857"/>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0" y="-2502"/>
            <a:ext cx="609600" cy="609600"/>
          </a:xfrm>
          <a:prstGeom prst="rect">
            <a:avLst/>
          </a:prstGeom>
        </p:spPr>
      </p:pic>
    </p:spTree>
    <p:extLst>
      <p:ext uri="{BB962C8B-B14F-4D97-AF65-F5344CB8AC3E}">
        <p14:creationId xmlns:p14="http://schemas.microsoft.com/office/powerpoint/2010/main" val="1348117953"/>
      </p:ext>
    </p:extLst>
  </p:cSld>
  <p:clrMapOvr>
    <a:masterClrMapping/>
  </p:clrMapOvr>
  <mc:AlternateContent xmlns:mc="http://schemas.openxmlformats.org/markup-compatibility/2006">
    <mc:Choice xmlns:p14="http://schemas.microsoft.com/office/powerpoint/2010/main" Requires="p14">
      <p:transition advTm="22000">
        <p14:prism/>
      </p:transition>
    </mc:Choice>
    <mc:Fallback>
      <p:transition advTm="2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80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Underestimating staff capabilities</a:t>
            </a:r>
          </a:p>
          <a:p>
            <a:r>
              <a:rPr lang="en-AU" dirty="0" smtClean="0"/>
              <a:t>Wasting a free project resource</a:t>
            </a:r>
          </a:p>
          <a:p>
            <a:pPr lvl="1"/>
            <a:r>
              <a:rPr lang="en-AU" dirty="0" smtClean="0"/>
              <a:t>Internet users</a:t>
            </a:r>
          </a:p>
          <a:p>
            <a:r>
              <a:rPr lang="en-AU" dirty="0" smtClean="0"/>
              <a:t>Uncaring attitudes</a:t>
            </a:r>
          </a:p>
          <a:p>
            <a:r>
              <a:rPr lang="en-AU" dirty="0" smtClean="0"/>
              <a:t>Knee jerk rejection</a:t>
            </a:r>
          </a:p>
          <a:p>
            <a:r>
              <a:rPr lang="en-AU" dirty="0" smtClean="0"/>
              <a:t>User avoidance</a:t>
            </a:r>
          </a:p>
          <a:p>
            <a:r>
              <a:rPr lang="en-AU" dirty="0" smtClean="0"/>
              <a:t>Widespread Panic</a:t>
            </a:r>
            <a:endParaRPr lang="en-US" dirty="0"/>
          </a:p>
        </p:txBody>
      </p:sp>
      <p:sp>
        <p:nvSpPr>
          <p:cNvPr id="3" name="Title 2"/>
          <p:cNvSpPr>
            <a:spLocks noGrp="1"/>
          </p:cNvSpPr>
          <p:nvPr>
            <p:ph type="title"/>
          </p:nvPr>
        </p:nvSpPr>
        <p:spPr/>
        <p:txBody>
          <a:bodyPr/>
          <a:lstStyle/>
          <a:p>
            <a:r>
              <a:rPr lang="en-AU" dirty="0" smtClean="0"/>
              <a:t>Avoidances</a:t>
            </a:r>
            <a:endParaRPr lang="en-US" dirty="0"/>
          </a:p>
        </p:txBody>
      </p:sp>
      <p:pic>
        <p:nvPicPr>
          <p:cNvPr id="17410" name="Picture 2" descr="C:\Users\Jered\AppData\Local\Microsoft\Windows\Temporary Internet Files\Content.IE5\3UDIZYL6\MC90008278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116632"/>
            <a:ext cx="1582826" cy="1878178"/>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C:\Users\Jered\AppData\Local\Microsoft\Windows\Temporary Internet Files\Content.IE5\GH14AQ7V\MC900078842[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5856" y="3284984"/>
            <a:ext cx="2571750" cy="3105150"/>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1"/>
            <p:extLst>
              <p:ext uri="{DAA4B4D4-6D71-4841-9C94-3DE7FCFB9230}">
                <p14:media xmlns:p14="http://schemas.microsoft.com/office/powerpoint/2010/main" r:embed="rId2">
                  <p14:trim end="19602.845"/>
                </p14:media>
              </p:ext>
            </p:extLst>
          </p:nvPr>
        </p:nvPicPr>
        <p:blipFill>
          <a:blip r:embed="rId7"/>
          <a:stretch>
            <a:fillRect/>
          </a:stretch>
        </p:blipFill>
        <p:spPr>
          <a:xfrm>
            <a:off x="4865390" y="836712"/>
            <a:ext cx="609600" cy="609600"/>
          </a:xfrm>
          <a:prstGeom prst="rect">
            <a:avLst/>
          </a:prstGeom>
        </p:spPr>
      </p:pic>
    </p:spTree>
    <p:extLst>
      <p:ext uri="{BB962C8B-B14F-4D97-AF65-F5344CB8AC3E}">
        <p14:creationId xmlns:p14="http://schemas.microsoft.com/office/powerpoint/2010/main" val="2341952255"/>
      </p:ext>
    </p:extLst>
  </p:cSld>
  <p:clrMapOvr>
    <a:masterClrMapping/>
  </p:clrMapOvr>
  <mc:AlternateContent xmlns:mc="http://schemas.openxmlformats.org/markup-compatibility/2006">
    <mc:Choice xmlns:p14="http://schemas.microsoft.com/office/powerpoint/2010/main" Requires="p14">
      <p:transition advTm="25000">
        <p14:prism/>
      </p:transition>
    </mc:Choice>
    <mc:Fallback>
      <p:transition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55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Underestimating staff capabilities</a:t>
            </a:r>
          </a:p>
          <a:p>
            <a:r>
              <a:rPr lang="en-AU" dirty="0" smtClean="0"/>
              <a:t>Wasting a free project resource</a:t>
            </a:r>
          </a:p>
          <a:p>
            <a:pPr lvl="1"/>
            <a:r>
              <a:rPr lang="en-AU" dirty="0" smtClean="0"/>
              <a:t>Internet users</a:t>
            </a:r>
          </a:p>
          <a:p>
            <a:r>
              <a:rPr lang="en-AU" dirty="0" smtClean="0"/>
              <a:t>Uncaring attitudes</a:t>
            </a:r>
          </a:p>
          <a:p>
            <a:r>
              <a:rPr lang="en-AU" dirty="0" smtClean="0"/>
              <a:t>Knee jerk rejection</a:t>
            </a:r>
          </a:p>
          <a:p>
            <a:r>
              <a:rPr lang="en-AU" dirty="0" smtClean="0"/>
              <a:t>User avoidance</a:t>
            </a:r>
          </a:p>
          <a:p>
            <a:r>
              <a:rPr lang="en-AU" dirty="0" smtClean="0"/>
              <a:t>Widespread Panic</a:t>
            </a:r>
            <a:endParaRPr lang="en-US" dirty="0"/>
          </a:p>
        </p:txBody>
      </p:sp>
      <p:sp>
        <p:nvSpPr>
          <p:cNvPr id="3" name="Title 2"/>
          <p:cNvSpPr>
            <a:spLocks noGrp="1"/>
          </p:cNvSpPr>
          <p:nvPr>
            <p:ph type="title"/>
          </p:nvPr>
        </p:nvSpPr>
        <p:spPr/>
        <p:txBody>
          <a:bodyPr/>
          <a:lstStyle/>
          <a:p>
            <a:r>
              <a:rPr lang="en-AU" dirty="0" smtClean="0"/>
              <a:t>Avoidances</a:t>
            </a:r>
            <a:endParaRPr lang="en-US" dirty="0"/>
          </a:p>
        </p:txBody>
      </p:sp>
      <p:pic>
        <p:nvPicPr>
          <p:cNvPr id="17410" name="Picture 2" descr="C:\Users\Jered\AppData\Local\Microsoft\Windows\Temporary Internet Files\Content.IE5\3UDIZYL6\MC90008278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116632"/>
            <a:ext cx="1582826" cy="1878178"/>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C:\Users\Jered\AppData\Local\Microsoft\Windows\Temporary Internet Files\Content.IE5\GH14AQ7V\MC900078842[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5856" y="3284984"/>
            <a:ext cx="2571750" cy="3105150"/>
          </a:xfrm>
          <a:prstGeom prst="rect">
            <a:avLst/>
          </a:prstGeom>
          <a:noFill/>
          <a:extLst>
            <a:ext uri="{909E8E84-426E-40DD-AFC4-6F175D3DCCD1}">
              <a14:hiddenFill xmlns:a14="http://schemas.microsoft.com/office/drawing/2010/main">
                <a:solidFill>
                  <a:srgbClr val="FFFFFF"/>
                </a:solidFill>
              </a14:hiddenFill>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47606" y="836712"/>
            <a:ext cx="609600" cy="609600"/>
          </a:xfrm>
          <a:prstGeom prst="rect">
            <a:avLst/>
          </a:prstGeom>
        </p:spPr>
      </p:pic>
    </p:spTree>
    <p:extLst>
      <p:ext uri="{BB962C8B-B14F-4D97-AF65-F5344CB8AC3E}">
        <p14:creationId xmlns:p14="http://schemas.microsoft.com/office/powerpoint/2010/main" val="511240477"/>
      </p:ext>
    </p:extLst>
  </p:cSld>
  <p:clrMapOvr>
    <a:masterClrMapping/>
  </p:clrMapOvr>
  <p:transition advTm="2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60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ered\AppData\Local\Microsoft\Windows\Temporary Internet Files\Content.IE5\GH14AQ7V\MP90040904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7784" y="3789040"/>
            <a:ext cx="3456384" cy="27624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r>
              <a:rPr lang="en-AU" dirty="0" smtClean="0"/>
              <a:t>Many organizational factors</a:t>
            </a:r>
          </a:p>
          <a:p>
            <a:r>
              <a:rPr lang="en-AU" dirty="0" smtClean="0"/>
              <a:t>Plan and Analyse</a:t>
            </a:r>
          </a:p>
          <a:p>
            <a:r>
              <a:rPr lang="en-AU" dirty="0" smtClean="0"/>
              <a:t>Ensure the understanding of</a:t>
            </a:r>
          </a:p>
          <a:p>
            <a:pPr lvl="1"/>
            <a:r>
              <a:rPr lang="en-AU" dirty="0" smtClean="0"/>
              <a:t>The Consequences</a:t>
            </a:r>
          </a:p>
          <a:p>
            <a:pPr lvl="1"/>
            <a:r>
              <a:rPr lang="en-AU" dirty="0"/>
              <a:t>T</a:t>
            </a:r>
            <a:r>
              <a:rPr lang="en-AU" dirty="0" smtClean="0"/>
              <a:t>he Organization</a:t>
            </a:r>
          </a:p>
          <a:p>
            <a:pPr lvl="1"/>
            <a:r>
              <a:rPr lang="en-AU" dirty="0" smtClean="0"/>
              <a:t>The Market</a:t>
            </a:r>
          </a:p>
          <a:p>
            <a:pPr lvl="1"/>
            <a:r>
              <a:rPr lang="en-AU" dirty="0" smtClean="0"/>
              <a:t>The Customer Base</a:t>
            </a:r>
          </a:p>
          <a:p>
            <a:pPr lvl="1"/>
            <a:r>
              <a:rPr lang="en-AU" dirty="0" smtClean="0"/>
              <a:t>The User Base</a:t>
            </a:r>
          </a:p>
          <a:p>
            <a:pPr lvl="1"/>
            <a:r>
              <a:rPr lang="en-AU" dirty="0" smtClean="0"/>
              <a:t>The Stakeholders</a:t>
            </a:r>
          </a:p>
        </p:txBody>
      </p:sp>
      <p:sp>
        <p:nvSpPr>
          <p:cNvPr id="3" name="Title 2"/>
          <p:cNvSpPr>
            <a:spLocks noGrp="1"/>
          </p:cNvSpPr>
          <p:nvPr>
            <p:ph type="title"/>
          </p:nvPr>
        </p:nvSpPr>
        <p:spPr/>
        <p:txBody>
          <a:bodyPr/>
          <a:lstStyle/>
          <a:p>
            <a:r>
              <a:rPr lang="en-AU" dirty="0" smtClean="0"/>
              <a:t>Success and Failure</a:t>
            </a:r>
            <a:endParaRPr lang="en-US" dirty="0"/>
          </a:p>
        </p:txBody>
      </p:sp>
      <p:pic>
        <p:nvPicPr>
          <p:cNvPr id="1027" name="Picture 3" descr="C:\Users\Jered\AppData\Local\Microsoft\Windows\Temporary Internet Files\Content.IE5\HKP9YJQT\MC90029345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548680"/>
            <a:ext cx="1760537" cy="1009650"/>
          </a:xfrm>
          <a:prstGeom prst="rect">
            <a:avLst/>
          </a:prstGeom>
          <a:noFill/>
          <a:extLst>
            <a:ext uri="{909E8E84-426E-40DD-AFC4-6F175D3DCCD1}">
              <a14:hiddenFill xmlns:a14="http://schemas.microsoft.com/office/drawing/2010/main">
                <a:solidFill>
                  <a:srgbClr val="FFFFFF"/>
                </a:solidFill>
              </a14:hiddenFill>
            </a:ext>
          </a:extLst>
        </p:spPr>
      </p:pic>
      <p:pic>
        <p:nvPicPr>
          <p:cNvPr id="4" name="Success and Failur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960" y="0"/>
            <a:ext cx="609600" cy="609600"/>
          </a:xfrm>
          <a:prstGeom prst="rect">
            <a:avLst/>
          </a:prstGeom>
        </p:spPr>
      </p:pic>
    </p:spTree>
    <p:extLst>
      <p:ext uri="{BB962C8B-B14F-4D97-AF65-F5344CB8AC3E}">
        <p14:creationId xmlns:p14="http://schemas.microsoft.com/office/powerpoint/2010/main" val="2421757447"/>
      </p:ext>
    </p:extLst>
  </p:cSld>
  <p:clrMapOvr>
    <a:masterClrMapping/>
  </p:clrMapOvr>
  <mc:AlternateContent xmlns:mc="http://schemas.openxmlformats.org/markup-compatibility/2006">
    <mc:Choice xmlns:p14="http://schemas.microsoft.com/office/powerpoint/2010/main" Requires="p14">
      <p:transition advTm="37000">
        <p14:prism/>
      </p:transition>
    </mc:Choice>
    <mc:Fallback>
      <p:transition advTm="3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08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Too much emotion leads to bad project decisions</a:t>
            </a:r>
          </a:p>
          <a:p>
            <a:r>
              <a:rPr lang="en-AU" dirty="0" smtClean="0"/>
              <a:t>Too little emotion leads to project stagnation</a:t>
            </a:r>
          </a:p>
          <a:p>
            <a:r>
              <a:rPr lang="en-AU" dirty="0" smtClean="0"/>
              <a:t>Organizational awareness is a key to project success</a:t>
            </a:r>
          </a:p>
          <a:p>
            <a:r>
              <a:rPr lang="en-AU" dirty="0" smtClean="0"/>
              <a:t>Transparency is a safety switch to keep a project from wasting time and resources</a:t>
            </a:r>
            <a:endParaRPr lang="en-US" dirty="0"/>
          </a:p>
        </p:txBody>
      </p:sp>
      <p:sp>
        <p:nvSpPr>
          <p:cNvPr id="3" name="Title 2"/>
          <p:cNvSpPr>
            <a:spLocks noGrp="1"/>
          </p:cNvSpPr>
          <p:nvPr>
            <p:ph type="title"/>
          </p:nvPr>
        </p:nvSpPr>
        <p:spPr/>
        <p:txBody>
          <a:bodyPr/>
          <a:lstStyle/>
          <a:p>
            <a:r>
              <a:rPr lang="en-AU" dirty="0" smtClean="0"/>
              <a:t>Lessons Learned</a:t>
            </a:r>
            <a:endParaRPr lang="en-US" dirty="0"/>
          </a:p>
        </p:txBody>
      </p:sp>
      <p:pic>
        <p:nvPicPr>
          <p:cNvPr id="18434" name="Picture 2" descr="C:\Users\Jered\AppData\Local\Microsoft\Windows\Temporary Internet Files\Content.IE5\XLK7SK3I\dglxasset[1].asp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064" y="620688"/>
            <a:ext cx="1748333" cy="1751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435" name="Picture 3" descr="C:\Users\Jered\AppData\Local\Microsoft\Windows\Temporary Internet Files\Content.IE5\HKP9YJQT\dglxasset[1].asp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1760" y="5013176"/>
            <a:ext cx="1761134" cy="1009498"/>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0" y="11088"/>
            <a:ext cx="609600" cy="609600"/>
          </a:xfrm>
          <a:prstGeom prst="rect">
            <a:avLst/>
          </a:prstGeom>
        </p:spPr>
      </p:pic>
    </p:spTree>
    <p:extLst>
      <p:ext uri="{BB962C8B-B14F-4D97-AF65-F5344CB8AC3E}">
        <p14:creationId xmlns:p14="http://schemas.microsoft.com/office/powerpoint/2010/main" val="2672427880"/>
      </p:ext>
    </p:extLst>
  </p:cSld>
  <p:clrMapOvr>
    <a:masterClrMapping/>
  </p:clrMapOvr>
  <mc:AlternateContent xmlns:mc="http://schemas.openxmlformats.org/markup-compatibility/2006">
    <mc:Choice xmlns:p14="http://schemas.microsoft.com/office/powerpoint/2010/main" Requires="p14">
      <p:transition advTm="49000">
        <p14:prism/>
      </p:transition>
    </mc:Choice>
    <mc:Fallback>
      <p:transition advTm="4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74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3786" y="1147394"/>
            <a:ext cx="8385043" cy="5623519"/>
          </a:xfrm>
        </p:spPr>
        <p:txBody>
          <a:bodyPr>
            <a:normAutofit fontScale="85000" lnSpcReduction="10000"/>
          </a:bodyPr>
          <a:lstStyle/>
          <a:p>
            <a:r>
              <a:rPr lang="en-AU" dirty="0" err="1"/>
              <a:t>Calleam</a:t>
            </a:r>
            <a:r>
              <a:rPr lang="en-AU" dirty="0"/>
              <a:t> Consulting Ltd. (2013, February 11). US Department of </a:t>
            </a:r>
            <a:r>
              <a:rPr lang="en-AU" dirty="0" smtClean="0"/>
              <a:t>Defence </a:t>
            </a:r>
            <a:r>
              <a:rPr lang="en-AU" dirty="0"/>
              <a:t>– U.S. Air Force. Retrieved March 5, 2014, from Why Projects Fail: http://calleam.com/WTPF/?p=4914</a:t>
            </a:r>
          </a:p>
          <a:p>
            <a:r>
              <a:rPr lang="en-AU" dirty="0"/>
              <a:t>Coyne, A. (2013, December 19). Tassie Bank Shifts to New Core Banking System. Retrieved Marche 6, 2014, from IT News: For Australian Business: http://www.itnews.com.au/News/367983,tassie-bank-shifts-to-new-core-banking-system.aspx</a:t>
            </a:r>
          </a:p>
          <a:p>
            <a:r>
              <a:rPr lang="en-AU" dirty="0"/>
              <a:t>Google. (2014). Maps. Retrieved March 6, 2014, from Google: http://maps.google.com</a:t>
            </a:r>
          </a:p>
          <a:p>
            <a:r>
              <a:rPr lang="en-AU" dirty="0"/>
              <a:t>Hines, M. (2004, October 27). Google Buys Satellite Image Firm Keyhole. Retrieved March 6, 2014, from </a:t>
            </a:r>
            <a:r>
              <a:rPr lang="en-AU" dirty="0" err="1"/>
              <a:t>C|Net</a:t>
            </a:r>
            <a:r>
              <a:rPr lang="en-AU" dirty="0"/>
              <a:t>: http://news.cnet.com/Google-buys-satellite-image-firm-Keyhole/2100-1032_3-5428685.html</a:t>
            </a:r>
          </a:p>
          <a:p>
            <a:r>
              <a:rPr lang="en-AU" dirty="0"/>
              <a:t>Madrigal, A. C. (2012, September 6). How Google Builds Its Maps - and What it Means for the Future of Everything. Retrieved March 6, 2014, from The Atlantic: http://www.theatlantic.com/technology/archive/2012/09/how-google-builds-its-maps-and-what-it-means-for-the-future-of-everything/261913/</a:t>
            </a:r>
          </a:p>
          <a:p>
            <a:r>
              <a:rPr lang="en-AU" dirty="0"/>
              <a:t>QC, T. H. (2013, July 31). Queensland Health Payroll System Commission of Inquiry. Retrieved March 5, 2014, from Queensland Health Payroll System Commission of Inquiry: http://www.healthpayrollinquiry.qld.gov.au/__data/assets/pdf_file/0014/207203/Queensland-Health-Payroll-System-Commission-of-Inquiry-Report-31-July-2013.pdf</a:t>
            </a:r>
          </a:p>
          <a:p>
            <a:r>
              <a:rPr lang="en-AU" dirty="0" err="1"/>
              <a:t>Stempel</a:t>
            </a:r>
            <a:r>
              <a:rPr lang="en-AU" dirty="0"/>
              <a:t>, J. (2013, September 10). Google loses appeal in Street View Privacy Case. Retrieved March 6, 2014, from Reuters: http://www.reuters.com/article/2013/09/10/us-google-streetview-lawsuit-idUSBRE98913D20130910</a:t>
            </a:r>
          </a:p>
          <a:p>
            <a:r>
              <a:rPr lang="en-AU" dirty="0"/>
              <a:t>TAS Managed Services. (2013). MyState System Overhaul Continues Apace. Retrieved March 6, 2014, from TAS Managed Services: http://tasol.com.au/virtual_office_mystate.html</a:t>
            </a:r>
          </a:p>
          <a:p>
            <a:r>
              <a:rPr lang="en-AU" dirty="0"/>
              <a:t>Weber, M. (2012). Going Places: A history of Google Maps with Street View. Retrieved March 6, 2014, from Computer History Museum: http://www.computerhistory.org/atchm/going-places-a-history-of-google-maps-with-street-view/</a:t>
            </a:r>
          </a:p>
          <a:p>
            <a:endParaRPr lang="en-AU" dirty="0"/>
          </a:p>
          <a:p>
            <a:endParaRPr lang="en-US" dirty="0"/>
          </a:p>
        </p:txBody>
      </p:sp>
      <p:sp>
        <p:nvSpPr>
          <p:cNvPr id="3" name="Title 2"/>
          <p:cNvSpPr>
            <a:spLocks noGrp="1"/>
          </p:cNvSpPr>
          <p:nvPr>
            <p:ph type="title"/>
          </p:nvPr>
        </p:nvSpPr>
        <p:spPr>
          <a:xfrm>
            <a:off x="395536" y="260648"/>
            <a:ext cx="8280920" cy="811560"/>
          </a:xfrm>
        </p:spPr>
        <p:txBody>
          <a:bodyPr/>
          <a:lstStyle/>
          <a:p>
            <a:pPr algn="ctr"/>
            <a:r>
              <a:rPr lang="en-AU" dirty="0" smtClean="0"/>
              <a:t>Reference</a:t>
            </a:r>
            <a:endParaRPr lang="en-US" dirty="0"/>
          </a:p>
        </p:txBody>
      </p:sp>
    </p:spTree>
    <p:extLst>
      <p:ext uri="{BB962C8B-B14F-4D97-AF65-F5344CB8AC3E}">
        <p14:creationId xmlns:p14="http://schemas.microsoft.com/office/powerpoint/2010/main" val="647163329"/>
      </p:ext>
    </p:extLst>
  </p:cSld>
  <p:clrMapOvr>
    <a:masterClrMapping/>
  </p:clrMapOvr>
  <mc:AlternateContent xmlns:mc="http://schemas.openxmlformats.org/markup-compatibility/2006">
    <mc:Choice xmlns:p14="http://schemas.microsoft.com/office/powerpoint/2010/main" Requires="p14">
      <p:transition advTm="60000">
        <p14:prism/>
      </p:transition>
    </mc:Choice>
    <mc:Fallback>
      <p:transition advTm="60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ered\AppData\Local\Microsoft\Windows\Temporary Internet Files\Content.IE5\L8JT44WO\MP900316868[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4293096"/>
            <a:ext cx="3657600" cy="24320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r>
              <a:rPr lang="en-AU" dirty="0" smtClean="0"/>
              <a:t>New Core Payroll System</a:t>
            </a:r>
          </a:p>
          <a:p>
            <a:r>
              <a:rPr lang="en-AU" dirty="0" smtClean="0"/>
              <a:t>Flawed</a:t>
            </a:r>
          </a:p>
          <a:p>
            <a:pPr lvl="1"/>
            <a:r>
              <a:rPr lang="en-AU" dirty="0" smtClean="0"/>
              <a:t>Inadequate Testing</a:t>
            </a:r>
          </a:p>
          <a:p>
            <a:pPr lvl="1"/>
            <a:r>
              <a:rPr lang="en-AU" dirty="0" smtClean="0"/>
              <a:t>Taxpayer Funds Wasted</a:t>
            </a:r>
          </a:p>
          <a:p>
            <a:pPr lvl="1"/>
            <a:r>
              <a:rPr lang="en-AU" dirty="0" smtClean="0"/>
              <a:t>Employee Wages Lost</a:t>
            </a:r>
          </a:p>
          <a:p>
            <a:pPr lvl="1"/>
            <a:r>
              <a:rPr lang="en-AU" dirty="0" smtClean="0"/>
              <a:t>Black hole of a Money Sink</a:t>
            </a:r>
            <a:endParaRPr lang="en-US" dirty="0"/>
          </a:p>
        </p:txBody>
      </p:sp>
      <p:sp>
        <p:nvSpPr>
          <p:cNvPr id="3" name="Title 2"/>
          <p:cNvSpPr>
            <a:spLocks noGrp="1"/>
          </p:cNvSpPr>
          <p:nvPr>
            <p:ph type="title"/>
          </p:nvPr>
        </p:nvSpPr>
        <p:spPr/>
        <p:txBody>
          <a:bodyPr/>
          <a:lstStyle/>
          <a:p>
            <a:r>
              <a:rPr lang="en-AU" dirty="0" smtClean="0"/>
              <a:t>Queensland Health Payroll Saga</a:t>
            </a:r>
            <a:endParaRPr lang="en-US" dirty="0"/>
          </a:p>
        </p:txBody>
      </p:sp>
      <p:pic>
        <p:nvPicPr>
          <p:cNvPr id="2051" name="Picture 3" descr="C:\Users\Jered\AppData\Local\Microsoft\Windows\Temporary Internet Files\Content.IE5\XLK7SK3I\MC900441323[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784" y="692696"/>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4" name="QHP Sag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960" y="11088"/>
            <a:ext cx="609600" cy="609600"/>
          </a:xfrm>
          <a:prstGeom prst="rect">
            <a:avLst/>
          </a:prstGeom>
        </p:spPr>
      </p:pic>
    </p:spTree>
    <p:extLst>
      <p:ext uri="{BB962C8B-B14F-4D97-AF65-F5344CB8AC3E}">
        <p14:creationId xmlns:p14="http://schemas.microsoft.com/office/powerpoint/2010/main" val="1349125726"/>
      </p:ext>
    </p:extLst>
  </p:cSld>
  <p:clrMapOvr>
    <a:masterClrMapping/>
  </p:clrMapOvr>
  <mc:AlternateContent xmlns:mc="http://schemas.openxmlformats.org/markup-compatibility/2006">
    <mc:Choice xmlns:p14="http://schemas.microsoft.com/office/powerpoint/2010/main" Requires="p14">
      <p:transition advTm="23000">
        <p14:prism/>
      </p:transition>
    </mc:Choice>
    <mc:Fallback>
      <p:transition advTm="2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78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Jered\AppData\Local\Microsoft\Windows\Temporary Internet Files\Content.IE5\YRY8D9PV\MP90044236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7744" y="-20758"/>
            <a:ext cx="3705354" cy="24629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r>
              <a:rPr lang="en-AU" dirty="0" smtClean="0"/>
              <a:t>Legacy System</a:t>
            </a:r>
          </a:p>
          <a:p>
            <a:r>
              <a:rPr lang="en-AU" dirty="0" smtClean="0"/>
              <a:t>No choices</a:t>
            </a:r>
          </a:p>
          <a:p>
            <a:r>
              <a:rPr lang="en-AU" dirty="0" smtClean="0"/>
              <a:t>Support lost</a:t>
            </a:r>
          </a:p>
          <a:p>
            <a:r>
              <a:rPr lang="en-AU" dirty="0" smtClean="0"/>
              <a:t>Forced to upgrade</a:t>
            </a:r>
            <a:endParaRPr lang="en-US" dirty="0"/>
          </a:p>
        </p:txBody>
      </p:sp>
      <p:sp>
        <p:nvSpPr>
          <p:cNvPr id="3" name="Title 2"/>
          <p:cNvSpPr>
            <a:spLocks noGrp="1"/>
          </p:cNvSpPr>
          <p:nvPr>
            <p:ph type="title"/>
          </p:nvPr>
        </p:nvSpPr>
        <p:spPr/>
        <p:txBody>
          <a:bodyPr/>
          <a:lstStyle/>
          <a:p>
            <a:r>
              <a:rPr lang="en-AU" dirty="0" smtClean="0"/>
              <a:t>Time Wasted</a:t>
            </a:r>
            <a:endParaRPr lang="en-US" dirty="0"/>
          </a:p>
        </p:txBody>
      </p:sp>
      <p:pic>
        <p:nvPicPr>
          <p:cNvPr id="3074" name="Picture 2" descr="C:\Users\Jered\AppData\Local\Microsoft\Windows\Temporary Internet Files\Content.IE5\TK6L6DMU\MC900195418[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51" y="5310187"/>
            <a:ext cx="1820862" cy="1547813"/>
          </a:xfrm>
          <a:prstGeom prst="rect">
            <a:avLst/>
          </a:prstGeom>
          <a:noFill/>
          <a:extLst>
            <a:ext uri="{909E8E84-426E-40DD-AFC4-6F175D3DCCD1}">
              <a14:hiddenFill xmlns:a14="http://schemas.microsoft.com/office/drawing/2010/main">
                <a:solidFill>
                  <a:srgbClr val="FFFFFF"/>
                </a:solidFill>
              </a14:hiddenFill>
            </a:ext>
          </a:extLst>
        </p:spPr>
      </p:pic>
      <p:pic>
        <p:nvPicPr>
          <p:cNvPr id="4" name="Time Waste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960" y="11088"/>
            <a:ext cx="609600" cy="609600"/>
          </a:xfrm>
          <a:prstGeom prst="rect">
            <a:avLst/>
          </a:prstGeom>
        </p:spPr>
      </p:pic>
    </p:spTree>
    <p:extLst>
      <p:ext uri="{BB962C8B-B14F-4D97-AF65-F5344CB8AC3E}">
        <p14:creationId xmlns:p14="http://schemas.microsoft.com/office/powerpoint/2010/main" val="3346067803"/>
      </p:ext>
    </p:extLst>
  </p:cSld>
  <p:clrMapOvr>
    <a:masterClrMapping/>
  </p:clrMapOvr>
  <mc:AlternateContent xmlns:mc="http://schemas.openxmlformats.org/markup-compatibility/2006">
    <mc:Choice xmlns:p14="http://schemas.microsoft.com/office/powerpoint/2010/main" Requires="p14">
      <p:transition advTm="19000">
        <p14:prism/>
      </p:transition>
    </mc:Choice>
    <mc:Fallback>
      <p:transition advTm="1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7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Jered\AppData\Local\Microsoft\Windows\Temporary Internet Files\Content.IE5\HKP9YJQT\MP90043928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8" y="4221088"/>
            <a:ext cx="3635896" cy="24239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r>
              <a:rPr lang="en-AU" dirty="0" smtClean="0"/>
              <a:t>Warnings not heeded</a:t>
            </a:r>
          </a:p>
          <a:p>
            <a:r>
              <a:rPr lang="en-AU" dirty="0" smtClean="0"/>
              <a:t>Issues kept secret</a:t>
            </a:r>
          </a:p>
          <a:p>
            <a:r>
              <a:rPr lang="en-AU" dirty="0" smtClean="0"/>
              <a:t>Wasteful spending</a:t>
            </a:r>
            <a:endParaRPr lang="en-US" dirty="0"/>
          </a:p>
        </p:txBody>
      </p:sp>
      <p:sp>
        <p:nvSpPr>
          <p:cNvPr id="3" name="Title 2"/>
          <p:cNvSpPr>
            <a:spLocks noGrp="1"/>
          </p:cNvSpPr>
          <p:nvPr>
            <p:ph type="title"/>
          </p:nvPr>
        </p:nvSpPr>
        <p:spPr/>
        <p:txBody>
          <a:bodyPr/>
          <a:lstStyle/>
          <a:p>
            <a:r>
              <a:rPr lang="en-AU" dirty="0" smtClean="0"/>
              <a:t>Danger Signs</a:t>
            </a:r>
            <a:endParaRPr lang="en-US" dirty="0"/>
          </a:p>
        </p:txBody>
      </p:sp>
      <p:pic>
        <p:nvPicPr>
          <p:cNvPr id="4098" name="Picture 2" descr="C:\Users\Jered\AppData\Local\Microsoft\Windows\Temporary Internet Files\Content.IE5\O5WW6MVG\MC90043475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8104" y="836712"/>
            <a:ext cx="2285714" cy="2285714"/>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960" y="11088"/>
            <a:ext cx="609600" cy="609600"/>
          </a:xfrm>
          <a:prstGeom prst="rect">
            <a:avLst/>
          </a:prstGeom>
        </p:spPr>
      </p:pic>
    </p:spTree>
    <p:extLst>
      <p:ext uri="{BB962C8B-B14F-4D97-AF65-F5344CB8AC3E}">
        <p14:creationId xmlns:p14="http://schemas.microsoft.com/office/powerpoint/2010/main" val="679801591"/>
      </p:ext>
    </p:extLst>
  </p:cSld>
  <p:clrMapOvr>
    <a:masterClrMapping/>
  </p:clrMapOvr>
  <mc:AlternateContent xmlns:mc="http://schemas.openxmlformats.org/markup-compatibility/2006">
    <mc:Choice xmlns:p14="http://schemas.microsoft.com/office/powerpoint/2010/main" Requires="p14">
      <p:transition advTm="18000">
        <p14:prism/>
      </p:transition>
    </mc:Choice>
    <mc:Fallback>
      <p:transition advTm="1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93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ered\AppData\Local\Microsoft\Windows\Temporary Internet Files\Content.IE5\L8JT44WO\MP90042266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116632"/>
            <a:ext cx="1635158" cy="16561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r>
              <a:rPr lang="en-AU" dirty="0" smtClean="0"/>
              <a:t>Start looking for upgrade paths sooner</a:t>
            </a:r>
          </a:p>
          <a:p>
            <a:r>
              <a:rPr lang="en-AU" dirty="0" smtClean="0"/>
              <a:t>Pay to keep the legacy system active</a:t>
            </a:r>
          </a:p>
          <a:p>
            <a:r>
              <a:rPr lang="en-AU" dirty="0" smtClean="0"/>
              <a:t>Remove pressure</a:t>
            </a:r>
          </a:p>
          <a:p>
            <a:r>
              <a:rPr lang="en-AU" dirty="0" smtClean="0"/>
              <a:t>3</a:t>
            </a:r>
            <a:r>
              <a:rPr lang="en-AU" baseline="30000" dirty="0" smtClean="0"/>
              <a:t>rd</a:t>
            </a:r>
            <a:r>
              <a:rPr lang="en-AU" dirty="0" smtClean="0"/>
              <a:t> Party Auditing</a:t>
            </a:r>
          </a:p>
          <a:p>
            <a:r>
              <a:rPr lang="en-AU" dirty="0" smtClean="0"/>
              <a:t>Act as non-emotional voice</a:t>
            </a:r>
          </a:p>
          <a:p>
            <a:r>
              <a:rPr lang="en-AU" dirty="0" smtClean="0"/>
              <a:t>Intervene on taxpayer’s behalf</a:t>
            </a:r>
            <a:endParaRPr lang="en-US" dirty="0"/>
          </a:p>
        </p:txBody>
      </p:sp>
      <p:sp>
        <p:nvSpPr>
          <p:cNvPr id="3" name="Title 2"/>
          <p:cNvSpPr>
            <a:spLocks noGrp="1"/>
          </p:cNvSpPr>
          <p:nvPr>
            <p:ph type="title"/>
          </p:nvPr>
        </p:nvSpPr>
        <p:spPr/>
        <p:txBody>
          <a:bodyPr/>
          <a:lstStyle/>
          <a:p>
            <a:r>
              <a:rPr lang="en-AU" dirty="0" smtClean="0"/>
              <a:t>Alternatives</a:t>
            </a:r>
            <a:endParaRPr lang="en-US" dirty="0"/>
          </a:p>
        </p:txBody>
      </p:sp>
      <p:pic>
        <p:nvPicPr>
          <p:cNvPr id="5123" name="Picture 3" descr="C:\Users\Jered\AppData\Local\Microsoft\Windows\Temporary Internet Files\Content.IE5\TK6L6DMU\MP90042269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3933056"/>
            <a:ext cx="1495125" cy="2288502"/>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4" name="Alternativ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960" y="11088"/>
            <a:ext cx="609600" cy="609600"/>
          </a:xfrm>
          <a:prstGeom prst="rect">
            <a:avLst/>
          </a:prstGeom>
        </p:spPr>
      </p:pic>
    </p:spTree>
    <p:extLst>
      <p:ext uri="{BB962C8B-B14F-4D97-AF65-F5344CB8AC3E}">
        <p14:creationId xmlns:p14="http://schemas.microsoft.com/office/powerpoint/2010/main" val="2178403428"/>
      </p:ext>
    </p:extLst>
  </p:cSld>
  <p:clrMapOvr>
    <a:masterClrMapping/>
  </p:clrMapOvr>
  <mc:AlternateContent xmlns:mc="http://schemas.openxmlformats.org/markup-compatibility/2006">
    <mc:Choice xmlns:p14="http://schemas.microsoft.com/office/powerpoint/2010/main" Requires="p14">
      <p:transition advTm="41000">
        <p14:prism/>
      </p:transition>
    </mc:Choice>
    <mc:Fallback>
      <p:transition advTm="4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83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Jered\AppData\Local\Microsoft\Windows\Temporary Internet Files\Content.IE5\TK6L6DMU\MC90043935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576" y="59330"/>
            <a:ext cx="2420888" cy="24208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r>
              <a:rPr lang="en-AU" dirty="0" smtClean="0"/>
              <a:t>Disparate IT Systems</a:t>
            </a:r>
          </a:p>
          <a:p>
            <a:r>
              <a:rPr lang="en-AU" dirty="0" smtClean="0"/>
              <a:t>Uncoordinated processes</a:t>
            </a:r>
          </a:p>
          <a:p>
            <a:pPr lvl="1"/>
            <a:r>
              <a:rPr lang="en-AU" dirty="0" smtClean="0"/>
              <a:t>New Process map called expeditionary Combat Support System (ECSS)</a:t>
            </a:r>
          </a:p>
          <a:p>
            <a:pPr lvl="1"/>
            <a:r>
              <a:rPr lang="en-AU" dirty="0" smtClean="0"/>
              <a:t>Merge all organizational processes into an overarching map</a:t>
            </a:r>
          </a:p>
          <a:p>
            <a:r>
              <a:rPr lang="en-AU" dirty="0" smtClean="0"/>
              <a:t>ECSS to act as ground work for ERP</a:t>
            </a:r>
            <a:endParaRPr lang="en-US" dirty="0"/>
          </a:p>
        </p:txBody>
      </p:sp>
      <p:sp>
        <p:nvSpPr>
          <p:cNvPr id="3" name="Title 2"/>
          <p:cNvSpPr>
            <a:spLocks noGrp="1"/>
          </p:cNvSpPr>
          <p:nvPr>
            <p:ph type="title"/>
          </p:nvPr>
        </p:nvSpPr>
        <p:spPr/>
        <p:txBody>
          <a:bodyPr/>
          <a:lstStyle/>
          <a:p>
            <a:r>
              <a:rPr lang="en-AU" dirty="0" smtClean="0"/>
              <a:t>US Air Force ERP System</a:t>
            </a:r>
            <a:endParaRPr lang="en-US" dirty="0"/>
          </a:p>
        </p:txBody>
      </p:sp>
      <p:pic>
        <p:nvPicPr>
          <p:cNvPr id="6147" name="Picture 3" descr="C:\Users\Jered\AppData\Local\Microsoft\Windows\Temporary Internet Files\Content.IE5\L8JT44WO\MC900149615[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8064" y="3789040"/>
            <a:ext cx="2780923" cy="21290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AirForceER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960" y="11088"/>
            <a:ext cx="609600" cy="609600"/>
          </a:xfrm>
          <a:prstGeom prst="rect">
            <a:avLst/>
          </a:prstGeom>
        </p:spPr>
      </p:pic>
    </p:spTree>
    <p:extLst>
      <p:ext uri="{BB962C8B-B14F-4D97-AF65-F5344CB8AC3E}">
        <p14:creationId xmlns:p14="http://schemas.microsoft.com/office/powerpoint/2010/main" val="2582570446"/>
      </p:ext>
    </p:extLst>
  </p:cSld>
  <p:clrMapOvr>
    <a:masterClrMapping/>
  </p:clrMapOvr>
  <mc:AlternateContent xmlns:mc="http://schemas.openxmlformats.org/markup-compatibility/2006">
    <mc:Choice xmlns:p14="http://schemas.microsoft.com/office/powerpoint/2010/main" Requires="p14">
      <p:transition advTm="20000">
        <p14:prism/>
      </p:transition>
    </mc:Choice>
    <mc:Fallback>
      <p:transition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74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Off the Shelf Solution</a:t>
            </a:r>
          </a:p>
          <a:p>
            <a:r>
              <a:rPr lang="en-AU" dirty="0" smtClean="0"/>
              <a:t>Insufficient Analysis</a:t>
            </a:r>
          </a:p>
          <a:p>
            <a:r>
              <a:rPr lang="en-AU" dirty="0" smtClean="0"/>
              <a:t>Commercial system not fit for military use</a:t>
            </a:r>
          </a:p>
          <a:p>
            <a:pPr lvl="1"/>
            <a:r>
              <a:rPr lang="en-AU" dirty="0" smtClean="0"/>
              <a:t>Redevelopment</a:t>
            </a:r>
          </a:p>
          <a:p>
            <a:pPr lvl="1"/>
            <a:r>
              <a:rPr lang="en-AU" dirty="0" smtClean="0"/>
              <a:t>Time Wasted</a:t>
            </a:r>
          </a:p>
          <a:p>
            <a:pPr lvl="1"/>
            <a:r>
              <a:rPr lang="en-AU" dirty="0" smtClean="0"/>
              <a:t>Requirements outside scope of system</a:t>
            </a:r>
          </a:p>
        </p:txBody>
      </p:sp>
      <p:sp>
        <p:nvSpPr>
          <p:cNvPr id="3" name="Title 2"/>
          <p:cNvSpPr>
            <a:spLocks noGrp="1"/>
          </p:cNvSpPr>
          <p:nvPr>
            <p:ph type="title"/>
          </p:nvPr>
        </p:nvSpPr>
        <p:spPr/>
        <p:txBody>
          <a:bodyPr/>
          <a:lstStyle/>
          <a:p>
            <a:r>
              <a:rPr lang="en-AU" dirty="0" smtClean="0"/>
              <a:t>Organizational Fit</a:t>
            </a:r>
            <a:endParaRPr lang="en-US" dirty="0"/>
          </a:p>
        </p:txBody>
      </p:sp>
      <p:pic>
        <p:nvPicPr>
          <p:cNvPr id="7170" name="Picture 2" descr="C:\Users\Jered\AppData\Local\Microsoft\Windows\Temporary Internet Files\Content.IE5\L8JT44WO\MP90044221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576" y="4473116"/>
            <a:ext cx="1397901" cy="20968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1" name="Picture 3" descr="C:\Users\Jered\AppData\Local\Microsoft\Windows\Temporary Internet Files\Content.IE5\3UDIZYL6\MC90033551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6256" y="1052736"/>
            <a:ext cx="1749247" cy="1821485"/>
          </a:xfrm>
          <a:prstGeom prst="rect">
            <a:avLst/>
          </a:prstGeom>
          <a:noFill/>
          <a:extLst>
            <a:ext uri="{909E8E84-426E-40DD-AFC4-6F175D3DCCD1}">
              <a14:hiddenFill xmlns:a14="http://schemas.microsoft.com/office/drawing/2010/main">
                <a:solidFill>
                  <a:srgbClr val="FFFFFF"/>
                </a:solidFill>
              </a14:hiddenFill>
            </a:ext>
          </a:extLst>
        </p:spPr>
      </p:pic>
      <p:pic>
        <p:nvPicPr>
          <p:cNvPr id="4" name="OrganizationalFi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960" y="11088"/>
            <a:ext cx="609600" cy="609600"/>
          </a:xfrm>
          <a:prstGeom prst="rect">
            <a:avLst/>
          </a:prstGeom>
        </p:spPr>
      </p:pic>
    </p:spTree>
    <p:extLst>
      <p:ext uri="{BB962C8B-B14F-4D97-AF65-F5344CB8AC3E}">
        <p14:creationId xmlns:p14="http://schemas.microsoft.com/office/powerpoint/2010/main" val="4059988447"/>
      </p:ext>
    </p:extLst>
  </p:cSld>
  <p:clrMapOvr>
    <a:masterClrMapping/>
  </p:clrMapOvr>
  <mc:AlternateContent xmlns:mc="http://schemas.openxmlformats.org/markup-compatibility/2006">
    <mc:Choice xmlns:p14="http://schemas.microsoft.com/office/powerpoint/2010/main" Requires="p14">
      <p:transition advTm="25000">
        <p14:prism/>
      </p:transition>
    </mc:Choice>
    <mc:Fallback>
      <p:transition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45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Project team never stabilized</a:t>
            </a:r>
          </a:p>
          <a:p>
            <a:r>
              <a:rPr lang="en-AU" dirty="0" smtClean="0"/>
              <a:t>Team members unable to see the big picture beyond the project itself</a:t>
            </a:r>
          </a:p>
          <a:p>
            <a:r>
              <a:rPr lang="en-AU" dirty="0" smtClean="0"/>
              <a:t>Self defeating feedback loop</a:t>
            </a:r>
            <a:endParaRPr lang="en-US" dirty="0"/>
          </a:p>
        </p:txBody>
      </p:sp>
      <p:sp>
        <p:nvSpPr>
          <p:cNvPr id="3" name="Title 2"/>
          <p:cNvSpPr>
            <a:spLocks noGrp="1"/>
          </p:cNvSpPr>
          <p:nvPr>
            <p:ph type="title"/>
          </p:nvPr>
        </p:nvSpPr>
        <p:spPr/>
        <p:txBody>
          <a:bodyPr/>
          <a:lstStyle/>
          <a:p>
            <a:r>
              <a:rPr lang="en-AU" dirty="0" smtClean="0"/>
              <a:t>High Turnover</a:t>
            </a:r>
            <a:endParaRPr lang="en-US" dirty="0"/>
          </a:p>
        </p:txBody>
      </p:sp>
      <p:pic>
        <p:nvPicPr>
          <p:cNvPr id="8194" name="Picture 2" descr="C:\Users\Jered\AppData\Local\Microsoft\Windows\Temporary Internet Files\Content.IE5\L8JT44WO\MC90044199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41099" y="3789040"/>
            <a:ext cx="1819275" cy="181927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Jered\AppData\Local\Microsoft\Windows\Temporary Internet Files\Content.IE5\3UDIZYL6\MC900098215[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560" y="260648"/>
            <a:ext cx="1751076" cy="1708099"/>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960" y="11088"/>
            <a:ext cx="609600" cy="609600"/>
          </a:xfrm>
          <a:prstGeom prst="rect">
            <a:avLst/>
          </a:prstGeom>
        </p:spPr>
      </p:pic>
    </p:spTree>
    <p:extLst>
      <p:ext uri="{BB962C8B-B14F-4D97-AF65-F5344CB8AC3E}">
        <p14:creationId xmlns:p14="http://schemas.microsoft.com/office/powerpoint/2010/main" val="3474823204"/>
      </p:ext>
    </p:extLst>
  </p:cSld>
  <p:clrMapOvr>
    <a:masterClrMapping/>
  </p:clrMapOvr>
  <mc:AlternateContent xmlns:mc="http://schemas.openxmlformats.org/markup-compatibility/2006">
    <mc:Choice xmlns:p14="http://schemas.microsoft.com/office/powerpoint/2010/main" Requires="p14">
      <p:transition advTm="23000">
        <p14:prism/>
      </p:transition>
    </mc:Choice>
    <mc:Fallback>
      <p:transition advTm="2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17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Compos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973</TotalTime>
  <Words>3220</Words>
  <Application>Microsoft Office PowerPoint</Application>
  <PresentationFormat>On-screen Show (4:3)</PresentationFormat>
  <Paragraphs>200</Paragraphs>
  <Slides>21</Slides>
  <Notes>21</Notes>
  <HiddenSlides>0</HiddenSlides>
  <MMClips>20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Composite</vt:lpstr>
      <vt:lpstr>Project Management</vt:lpstr>
      <vt:lpstr>Success and Failure</vt:lpstr>
      <vt:lpstr>Queensland Health Payroll Saga</vt:lpstr>
      <vt:lpstr>Time Wasted</vt:lpstr>
      <vt:lpstr>Danger Signs</vt:lpstr>
      <vt:lpstr>Alternatives</vt:lpstr>
      <vt:lpstr>US Air Force ERP System</vt:lpstr>
      <vt:lpstr>Organizational Fit</vt:lpstr>
      <vt:lpstr>High Turnover</vt:lpstr>
      <vt:lpstr>Alternatives</vt:lpstr>
      <vt:lpstr>Core Banking System Upgrade</vt:lpstr>
      <vt:lpstr>Process Change Initiative</vt:lpstr>
      <vt:lpstr>A Platform for Future Growth</vt:lpstr>
      <vt:lpstr>Avoidances</vt:lpstr>
      <vt:lpstr>   Maps and  Street View</vt:lpstr>
      <vt:lpstr>Leverage Skillsets</vt:lpstr>
      <vt:lpstr>Gradual Implementation</vt:lpstr>
      <vt:lpstr>Avoidances</vt:lpstr>
      <vt:lpstr>Avoidances</vt:lpstr>
      <vt:lpstr>Lessons Learned</vt:lpstr>
      <vt:lpstr>Reference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Management</dc:title>
  <dc:creator>Jered</dc:creator>
  <cp:lastModifiedBy>Jered</cp:lastModifiedBy>
  <cp:revision>26</cp:revision>
  <dcterms:created xsi:type="dcterms:W3CDTF">2014-03-07T21:34:39Z</dcterms:created>
  <dcterms:modified xsi:type="dcterms:W3CDTF">2014-03-08T13:48:33Z</dcterms:modified>
</cp:coreProperties>
</file>